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4EA124-CF3D-498F-9D01-08B863E7B041}">
  <a:tblStyle styleId="{CD4EA124-CF3D-498F-9D01-08B863E7B041}"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names.* So, we looked at women’s versus men’s tennis. Specifically, we </a:t>
            </a:r>
            <a:r>
              <a:rPr lang="en"/>
              <a:t>wanted to examine the question: “Is the WTA </a:t>
            </a:r>
            <a:r>
              <a:rPr i="1" lang="en"/>
              <a:t>really</a:t>
            </a:r>
            <a:r>
              <a:rPr lang="en"/>
              <a:t> more ‘inconsistent’ than the ATP?”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https://docs.google.com/document/d/11-V7P1EG7NLjWjj1JdoiqWlm32i4D08_XL49VS4Ifxw/edit?usp=sharing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72206e9b8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72206e9b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it turns out that we get a big p-value of 0.589, which means we fail to reject the null hypothesis. Thus, there is no significant difference in average player rank of Grand Slam winners across the ATP and WTA tours.</a:t>
            </a:r>
            <a:endParaRPr/>
          </a:p>
          <a:p>
            <a:pPr indent="0" lvl="0" marL="0" rtl="0" algn="l">
              <a:spcBef>
                <a:spcPts val="0"/>
              </a:spcBef>
              <a:spcAft>
                <a:spcPts val="0"/>
              </a:spcAft>
              <a:buNone/>
            </a:pPr>
            <a:r>
              <a:rPr lang="en"/>
              <a:t>(9-10: 50 sec; total: 6:05)</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72206e9b8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72206e9b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talk about playing styles. We used k-means clustering with k=4 clusters in order to group together </a:t>
            </a:r>
            <a:r>
              <a:rPr lang="en"/>
              <a:t>players</a:t>
            </a:r>
            <a:r>
              <a:rPr lang="en"/>
              <a:t> by playing style/player type. We then compared the clusters and put the results into a Shiny app.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72206e9b8_0_3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72206e9b8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crux of this question is how do you frame this difference? Because serve and return are directly connected, is the difference we see in the clusters because female </a:t>
            </a:r>
            <a:r>
              <a:rPr lang="en"/>
              <a:t>players are bad at serving and/or good at returning? Are male players good at serving and/or bad at returning? In my tennis experience, the game has a bias towards serving, so male players are framed as having “strong” serves and female players “weak” serves instead focusing on their returns. I might argue that this difference is rooted in sexism, or at least has a differential impact on the perception of the women’s game. Women’s players are seen as lower quality, less consistent, less stable perhaps in part due to the serving bias.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+2:00=8:05</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72206e9b8_0_1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72206e9b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 </a:t>
            </a:r>
            <a:r>
              <a:rPr lang="en"/>
              <a:t>examined the rankings to get at this question of inconsistency. </a:t>
            </a:r>
            <a:r>
              <a:rPr lang="en"/>
              <a:t>In the ranking system, you basically get more points the better you perform in a tournament. So, the more dominant the top players are, the higher the proportion of points that they should have relative to the rest of the tour. From this animation, we can see that there is a clear change in “ranking dominance” around 2007. The top women were more dominant before that time, while the top men were more dominant afterwards. This corresponds with the rise of the Big 3 or Big 4 in men’s tennis.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Proportion of points that are contained in the top 10</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72206e9b8_0_2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072206e9b8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is a fun little animation of current players who have not retired and have reached the top 5 in the rankings at some point in their career. Look at how it’s the same 3 or 4 players on the men’s side for a very long time, while on the women’s side, besides Serena, there are more changes happening and more gaps, which indicate that those unpictured players who have reached the top 5 at some point have retired and have not had the same longevity as the men’s top players (at least recently).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72206e9b8_0_2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72206e9b8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is the big 4 or big 3? These 4 players were ranked in the top 4 of men’s tennis for basically a whole decade, as you might have seen from the previous animation. Between them, they’ve won 63 Grand Slams. They basically reach the last rounds of every single tournament they play, etc. etc. They have been super dominant since the rise of Federer around 2005.</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72206e9b8_0_2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72206e9b8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Clicker question to demonstrate the dominance of the Big 4! When was the last time someone outside of the Big 4 was ranked #1 or #2? Before this year.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72206e9b8_0_2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072206e9b8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July 2005! Earlier this year in March 2021, Daniil Medvedev became the first player to break the top 2 in the rankings outside of Federer, Djokovic, Nadal, or Murray in 16 years.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72206e9b8_0_2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72206e9b8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So,we made a graphic that shows how many different players make it to the top 2 in the rankings for that calendar year. This statistic has been fluctuating more for the WTA since 2003 while it fluctuated more for the ATP before 2003. This is the very similar to the trends we saw </a:t>
            </a:r>
            <a:r>
              <a:rPr lang="en"/>
              <a:t>before</a:t>
            </a:r>
            <a:r>
              <a:rPr lang="en"/>
              <a:t> with the GS winner ranking graph and the ranking </a:t>
            </a:r>
            <a:r>
              <a:rPr lang="en"/>
              <a:t>dominance</a:t>
            </a:r>
            <a:r>
              <a:rPr lang="en"/>
              <a:t> by tour graph! (Though correlation is not causation but I think we have a </a:t>
            </a:r>
            <a:r>
              <a:rPr lang="en"/>
              <a:t>fairly</a:t>
            </a:r>
            <a:r>
              <a:rPr lang="en"/>
              <a:t> strong case here).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72206e9b8_0_2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072206e9b8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put it more concretely, before 2005, the WTA had on average 0.8125 less players reaching the top 2 than the ATP, but after 2005 this changed to almost 2 more players more who reached the top 2 ranks. </a:t>
            </a:r>
            <a:r>
              <a:rPr lang="en">
                <a:solidFill>
                  <a:schemeClr val="dk1"/>
                </a:solidFill>
              </a:rPr>
              <a:t>The difference before and after 2005 between the tours has increased by around 2.5 players, meaning that the average number of unique top 2 players has increased in the WTA, while that of the ATP has decreased.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6e8462886_2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6e8462886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here are some terms that you should know.</a:t>
            </a:r>
            <a:endParaRPr/>
          </a:p>
          <a:p>
            <a:pPr indent="0" lvl="0" marL="0" rtl="0" algn="l">
              <a:spcBef>
                <a:spcPts val="0"/>
              </a:spcBef>
              <a:spcAft>
                <a:spcPts val="0"/>
              </a:spcAft>
              <a:buNone/>
            </a:pPr>
            <a:r>
              <a:rPr lang="en"/>
              <a:t>WTA stands for Women’s Tennis Association,</a:t>
            </a:r>
            <a:endParaRPr/>
          </a:p>
          <a:p>
            <a:pPr indent="0" lvl="0" marL="0" rtl="0" algn="l">
              <a:spcBef>
                <a:spcPts val="0"/>
              </a:spcBef>
              <a:spcAft>
                <a:spcPts val="0"/>
              </a:spcAft>
              <a:buNone/>
            </a:pPr>
            <a:r>
              <a:rPr lang="en"/>
              <a:t>ATP stands for Association of Tennis Professionals, and</a:t>
            </a:r>
            <a:endParaRPr/>
          </a:p>
          <a:p>
            <a:pPr indent="0" lvl="0" marL="0" rtl="0" algn="l">
              <a:spcBef>
                <a:spcPts val="0"/>
              </a:spcBef>
              <a:spcAft>
                <a:spcPts val="0"/>
              </a:spcAft>
              <a:buNone/>
            </a:pPr>
            <a:r>
              <a:rPr lang="en"/>
              <a:t>the Grand Slams consist of the four biggest tennis tournaments, namely the Australian Open, French Open, Wimbledon, and US Open.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72206e9b8_0_2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072206e9b8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Then, we also performed a permutation test by using the </a:t>
            </a:r>
            <a:r>
              <a:rPr lang="en">
                <a:solidFill>
                  <a:schemeClr val="dk1"/>
                </a:solidFill>
              </a:rPr>
              <a:t>change in tour differences before and after 2005 as our statistic. </a:t>
            </a:r>
            <a:r>
              <a:rPr lang="en"/>
              <a:t>Here, we can clearly see that this change would have almost impossible to be observed under the null distribution simulated here, meaning we reject the null and conclude that the change in difference before and after 2005 is indeed significant.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72206e9b8_0_2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72206e9b8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recap our specific findings…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Cluster Findings: From the serving bias in tennis, we theorized the lower serving stats of the women’s tour influences the more inconsistent perception of women’s tennis.</a:t>
            </a:r>
            <a:endParaRPr/>
          </a:p>
          <a:p>
            <a:pPr indent="0" lvl="0" marL="0" rtl="0" algn="l">
              <a:spcBef>
                <a:spcPts val="0"/>
              </a:spcBef>
              <a:spcAft>
                <a:spcPts val="0"/>
              </a:spcAft>
              <a:buNone/>
            </a:pPr>
            <a:r>
              <a:rPr lang="en"/>
              <a:t>Third point: … but tennis as a game seems to be biased towards people who have better serves, which disparately impacts the perception some people have on women’s tennis.</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72206e9b8_0_3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72206e9b8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there are differences, the perception of the WTA’s inconsistency is influenced, in part, by the following:</a:t>
            </a:r>
            <a:endParaRPr/>
          </a:p>
          <a:p>
            <a:pPr indent="-317500" lvl="0" marL="457200" rtl="0" algn="l">
              <a:spcBef>
                <a:spcPts val="0"/>
              </a:spcBef>
              <a:spcAft>
                <a:spcPts val="0"/>
              </a:spcAft>
              <a:buSzPts val="1400"/>
              <a:buAutoNum type="arabicParenR"/>
            </a:pPr>
            <a:r>
              <a:rPr lang="en"/>
              <a:t>A bias in tennis towards servers which might recognize women’s </a:t>
            </a:r>
            <a:r>
              <a:rPr lang="en"/>
              <a:t>strength</a:t>
            </a:r>
            <a:r>
              <a:rPr lang="en"/>
              <a:t> in return instead as a weakness in serve.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arenR"/>
            </a:pPr>
            <a:r>
              <a:rPr lang="en"/>
              <a:t>The recency effect, where our memory is skewed towards the more recent results of the last few years with the dominance of the Big 4 on the ATP tour, when, if anything, the WTA was shown to be more consistent than the ATP before 2005. </a:t>
            </a:r>
            <a:endParaRPr/>
          </a:p>
          <a:p>
            <a:pPr indent="-317500" lvl="0" marL="457200" rtl="0" algn="l">
              <a:spcBef>
                <a:spcPts val="0"/>
              </a:spcBef>
              <a:spcAft>
                <a:spcPts val="0"/>
              </a:spcAft>
              <a:buSzPts val="1400"/>
              <a:buAutoNum type="arabicParenR"/>
            </a:pPr>
            <a:r>
              <a:rPr lang="en"/>
              <a:t>The current generation of top players. </a:t>
            </a:r>
            <a:r>
              <a:rPr lang="en">
                <a:solidFill>
                  <a:schemeClr val="dk1"/>
                </a:solidFill>
              </a:rPr>
              <a:t>Perhaps this is the natural cycle of new players coming in and out, or it’ll be a more permanent trend lasting into the future. The Big 4 is getting older towards retirement age, so perhaps the ATP will follow suit soon and have more variety at the top of the game.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6e8462886_2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6e8462886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we come to this topic? Well, for one, </a:t>
            </a:r>
            <a:r>
              <a:rPr lang="en"/>
              <a:t>Chris is</a:t>
            </a:r>
            <a:r>
              <a:rPr lang="en"/>
              <a:t> a big tennis fan.</a:t>
            </a:r>
            <a:endParaRPr/>
          </a:p>
          <a:p>
            <a:pPr indent="0" lvl="0" marL="0" rtl="0" algn="l">
              <a:spcBef>
                <a:spcPts val="0"/>
              </a:spcBef>
              <a:spcAft>
                <a:spcPts val="0"/>
              </a:spcAft>
              <a:buNone/>
            </a:pPr>
            <a:r>
              <a:rPr lang="en"/>
              <a:t>With regards to this question of inconsistency, as you may or may not know, Emma Raducanu recently won the US Open as a qualifier, meaning her ranking wasn’t even high enough to enter the tournament directly. On the other hand, the men’s final was b</a:t>
            </a:r>
            <a:r>
              <a:rPr lang="en"/>
              <a:t>et</a:t>
            </a:r>
            <a:r>
              <a:rPr lang="en"/>
              <a:t>ween the top 2 ranked players of the tournament. </a:t>
            </a:r>
            <a:endParaRPr/>
          </a:p>
          <a:p>
            <a:pPr indent="0" lvl="0" marL="0" rtl="0" algn="l">
              <a:spcBef>
                <a:spcPts val="0"/>
              </a:spcBef>
              <a:spcAft>
                <a:spcPts val="0"/>
              </a:spcAft>
              <a:buNone/>
            </a:pPr>
            <a:r>
              <a:rPr lang="en"/>
              <a:t>Since we began following tennis in the early 2010s, this tournament is merely one example of a larger theme in the mainstream perception of women’s tennis as more unpredictable and less consistent than men’s tennis.</a:t>
            </a:r>
            <a:endParaRPr/>
          </a:p>
          <a:p>
            <a:pPr indent="0" lvl="0" marL="0" rtl="0" algn="l">
              <a:spcBef>
                <a:spcPts val="0"/>
              </a:spcBef>
              <a:spcAft>
                <a:spcPts val="0"/>
              </a:spcAft>
              <a:buNone/>
            </a:pPr>
            <a:r>
              <a:rPr lang="en"/>
              <a:t>We wanted to break down this idea, see how much data supports this perception, and learn more about the specific differences that might influence this perception.</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06e8462886_2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06e8462886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headlines on different social media sites that discuss tennis that demonstrate this perception of more inconsistency found in the WTA. *reads out headlines*: mention </a:t>
            </a:r>
            <a:r>
              <a:rPr lang="en"/>
              <a:t>that</a:t>
            </a:r>
            <a:r>
              <a:rPr lang="en"/>
              <a:t> the WTA Tour is the </a:t>
            </a:r>
            <a:r>
              <a:rPr lang="en"/>
              <a:t>official</a:t>
            </a:r>
            <a:r>
              <a:rPr lang="en"/>
              <a:t> WTA website </a:t>
            </a:r>
            <a:r>
              <a:rPr lang="en">
                <a:solidFill>
                  <a:schemeClr val="dk1"/>
                </a:solidFill>
              </a:rPr>
              <a:t>(1:20)</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6e8462886_2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6e8462886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we’re going to play a short clip speaking on the state of tennis data. *plays video*</a:t>
            </a:r>
            <a:endParaRPr/>
          </a:p>
          <a:p>
            <a:pPr indent="0" lvl="0" marL="0" rtl="0" algn="l">
              <a:spcBef>
                <a:spcPts val="0"/>
              </a:spcBef>
              <a:spcAft>
                <a:spcPts val="0"/>
              </a:spcAft>
              <a:buNone/>
            </a:pPr>
            <a:r>
              <a:rPr lang="en"/>
              <a:t>The person who we just saw speak is one of the pioneers of widely accessible tennis data. His name is Jeff Sackmann, and he is the owner/creator of the datasets that we used, which can be found at his GitHub and his website.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406269bc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406269b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focused on the two repositories tennis_atp and tennis_wta. </a:t>
            </a:r>
            <a:r>
              <a:rPr lang="en" strike="sngStrike">
                <a:solidFill>
                  <a:schemeClr val="dk1"/>
                </a:solidFill>
              </a:rPr>
              <a:t>They contain the exact same data except one is for men’s and the other is for women’s tennis.</a:t>
            </a:r>
            <a:endParaRPr strike="sngStrike">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Each calendar year had a separate csv file, which contained an entry for every tennis match that occurred on the main professional tour that year. Additionally, it contained some match statistics about service and return performance of the winner and loser. </a:t>
            </a:r>
            <a:r>
              <a:rPr lang="en" strike="sngStrike">
                <a:solidFill>
                  <a:schemeClr val="dk1"/>
                </a:solidFill>
              </a:rPr>
              <a:t>Serve is the shot in tennis that starts the point, and return gives information about performance of a player receiving the serve. You can see a full list of variables and definitions in the handout that we gave you.</a:t>
            </a:r>
            <a:endParaRPr strike="sngStrike">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(*show second img*)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Because every dataset had the same URL except for the year, we used a paste function to make a list of all the datasets for each tour from 1968</a:t>
            </a:r>
            <a:r>
              <a:rPr lang="en" strike="sngStrike">
                <a:solidFill>
                  <a:schemeClr val="dk1"/>
                </a:solidFill>
              </a:rPr>
              <a:t>, which was the start of the Open Era where amateurs were allowed to compete with professionals,</a:t>
            </a:r>
            <a:r>
              <a:rPr lang="en">
                <a:solidFill>
                  <a:schemeClr val="dk1"/>
                </a:solidFill>
              </a:rPr>
              <a:t> to the current 2021 season. That list of URLs was then run through read_csv to make one dataset each for the WTA and ATP. </a:t>
            </a:r>
            <a:r>
              <a:rPr lang="en" strike="sngStrike">
                <a:solidFill>
                  <a:schemeClr val="dk1"/>
                </a:solidFill>
              </a:rPr>
              <a:t>After mutating a column that specifies whether the observation is a match from the WTA or the ATP, </a:t>
            </a:r>
            <a:r>
              <a:rPr lang="en">
                <a:solidFill>
                  <a:schemeClr val="dk1"/>
                </a:solidFill>
              </a:rPr>
              <a:t>we merged the datasets together to get our combined dataset.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72206e9b8_0_3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72206e9b8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the dataset being shockingly tidy, the data wrangling still required a lot of time due to fixing entry errors and accidental duplications, and mutating new variables that we needed. We also used lubridate to create a usable date, year, and month column, and filtered out results that were exhibition, junior, or challenger level matches in order to focus on the main professional tour.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1:20+2:25=3:45</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6e8462886_2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6e8462886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to our research question of whether the WTA tour is more inconsistent than the ATP tour, we first had to figure out how to measure this concept of “(in)consistency,” and we ended up deciding on what we </a:t>
            </a:r>
            <a:r>
              <a:rPr lang="en"/>
              <a:t>believe</a:t>
            </a:r>
            <a:r>
              <a:rPr lang="en"/>
              <a:t> to be three of the most public-facing measures of consistency</a:t>
            </a:r>
            <a:r>
              <a:rPr lang="en"/>
              <a:t>. 1: Top Player Performance at the biggest tournaments, which are the Grand Slams, 2: Playing Style Comparison between the tours, and 3: the ranking dominance of the top players and the number of unique players who achieve top ranks per year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strike="sngStrike"/>
              <a:t>First, most people only know the top players of the WTA and ATP such as Serena, Naomi Osaka, Venus, </a:t>
            </a:r>
            <a:r>
              <a:rPr lang="en" strike="sngStrike">
                <a:solidFill>
                  <a:schemeClr val="dk1"/>
                </a:solidFill>
              </a:rPr>
              <a:t>Federer, Nadal, and Djokovic. We didn’t have the capacity to examine the highlighted variables. However, most people only know the most visible tournaments, the Grand Slams, so we looked at the average rank of grand slam winners over time and used a permutation test to explore if the difference in average rank was meaningful.</a:t>
            </a:r>
            <a:endParaRPr strike="sngStrike">
              <a:solidFill>
                <a:schemeClr val="dk1"/>
              </a:solidFill>
            </a:endParaRPr>
          </a:p>
          <a:p>
            <a:pPr indent="0" lvl="0" marL="0" rtl="0" algn="l">
              <a:spcBef>
                <a:spcPts val="0"/>
              </a:spcBef>
              <a:spcAft>
                <a:spcPts val="0"/>
              </a:spcAft>
              <a:buNone/>
            </a:pPr>
            <a:r>
              <a:t/>
            </a:r>
            <a:endParaRPr strike="sngStrike">
              <a:solidFill>
                <a:schemeClr val="dk1"/>
              </a:solidFill>
            </a:endParaRPr>
          </a:p>
          <a:p>
            <a:pPr indent="0" lvl="0" marL="0" rtl="0" algn="l">
              <a:spcBef>
                <a:spcPts val="0"/>
              </a:spcBef>
              <a:spcAft>
                <a:spcPts val="0"/>
              </a:spcAft>
              <a:buNone/>
            </a:pPr>
            <a:r>
              <a:rPr lang="en" strike="sngStrike">
                <a:solidFill>
                  <a:schemeClr val="dk1"/>
                </a:solidFill>
              </a:rPr>
              <a:t>Second, the playing style of different tennis players is the most visual part of the game. For example, do you hit the ball really hard, do you play the percentages, do you play with a lot of variety and come to the net? There is another sentiment expressed in tennis circles that men’s tennis is more “exciting” or “high quality,” so we wanted to break this perception down more specifically. We performed a cluster analysis to find different groups of playing styles and compared them between the tours.</a:t>
            </a:r>
            <a:endParaRPr strike="sngStrike">
              <a:solidFill>
                <a:schemeClr val="dk1"/>
              </a:solidFill>
            </a:endParaRPr>
          </a:p>
          <a:p>
            <a:pPr indent="0" lvl="0" marL="0" rtl="0" algn="l">
              <a:spcBef>
                <a:spcPts val="0"/>
              </a:spcBef>
              <a:spcAft>
                <a:spcPts val="0"/>
              </a:spcAft>
              <a:buNone/>
            </a:pPr>
            <a:r>
              <a:t/>
            </a:r>
            <a:endParaRPr strike="sngStrike">
              <a:solidFill>
                <a:schemeClr val="dk1"/>
              </a:solidFill>
            </a:endParaRPr>
          </a:p>
          <a:p>
            <a:pPr indent="0" lvl="0" marL="0" rtl="0" algn="l">
              <a:spcBef>
                <a:spcPts val="0"/>
              </a:spcBef>
              <a:spcAft>
                <a:spcPts val="0"/>
              </a:spcAft>
              <a:buNone/>
            </a:pPr>
            <a:r>
              <a:rPr lang="en" strike="sngStrike">
                <a:solidFill>
                  <a:schemeClr val="dk1"/>
                </a:solidFill>
              </a:rPr>
              <a:t>Finally, we looked at the rankings. We played around with gganimate. We explored the dominance of the top 10 players using ranking points, which we’ll explain the ranking system later. Building off the idea of the Big 3 or Big 4 that was referred to in one of the headlines, we looked at the number of unique top 2 players on each of the tours and used another permutation test to see if the relative change in the difference of unique top 2 players between tours was significant.</a:t>
            </a:r>
            <a:endParaRPr strike="sngStrike">
              <a:solidFill>
                <a:schemeClr val="dk1"/>
              </a:solidFill>
            </a:endParaRPr>
          </a:p>
          <a:p>
            <a:pPr indent="0" lvl="0" marL="0" rtl="0" algn="l">
              <a:spcBef>
                <a:spcPts val="0"/>
              </a:spcBef>
              <a:spcAft>
                <a:spcPts val="0"/>
              </a:spcAft>
              <a:buNone/>
            </a:pPr>
            <a:r>
              <a:t/>
            </a:r>
            <a:endParaRPr strike="sngStrike">
              <a:solidFill>
                <a:schemeClr val="dk1"/>
              </a:solidFill>
            </a:endParaRPr>
          </a:p>
          <a:p>
            <a:pPr indent="0" lvl="0" marL="0" rtl="0" algn="l">
              <a:spcBef>
                <a:spcPts val="600"/>
              </a:spcBef>
              <a:spcAft>
                <a:spcPts val="0"/>
              </a:spcAft>
              <a:buClr>
                <a:schemeClr val="dk1"/>
              </a:buClr>
              <a:buSzPts val="1100"/>
              <a:buFont typeface="Arial"/>
              <a:buNone/>
            </a:pPr>
            <a:r>
              <a:rPr lang="en" sz="1600">
                <a:solidFill>
                  <a:srgbClr val="454F5B"/>
                </a:solidFill>
                <a:highlight>
                  <a:srgbClr val="C7F464"/>
                </a:highlight>
                <a:latin typeface="Montserrat"/>
                <a:ea typeface="Montserrat"/>
                <a:cs typeface="Montserrat"/>
                <a:sym typeface="Montserrat"/>
              </a:rPr>
              <a:t>Looking at the top 10:</a:t>
            </a:r>
            <a:endParaRPr sz="1600">
              <a:solidFill>
                <a:srgbClr val="454F5B"/>
              </a:solidFill>
              <a:highlight>
                <a:srgbClr val="C7F464"/>
              </a:highlight>
              <a:latin typeface="Montserrat"/>
              <a:ea typeface="Montserrat"/>
              <a:cs typeface="Montserrat"/>
              <a:sym typeface="Montserrat"/>
            </a:endParaRPr>
          </a:p>
          <a:p>
            <a:pPr indent="0" lvl="0" marL="0" rtl="0" algn="l">
              <a:spcBef>
                <a:spcPts val="600"/>
              </a:spcBef>
              <a:spcAft>
                <a:spcPts val="0"/>
              </a:spcAft>
              <a:buClr>
                <a:schemeClr val="dk1"/>
              </a:buClr>
              <a:buSzPts val="1100"/>
              <a:buFont typeface="Arial"/>
              <a:buNone/>
            </a:pPr>
            <a:r>
              <a:rPr lang="en" sz="1600">
                <a:solidFill>
                  <a:srgbClr val="454F5B"/>
                </a:solidFill>
                <a:highlight>
                  <a:srgbClr val="C7F464"/>
                </a:highlight>
                <a:latin typeface="Montserrat"/>
                <a:ea typeface="Montserrat"/>
                <a:cs typeface="Montserrat"/>
                <a:sym typeface="Montserrat"/>
              </a:rPr>
              <a:t>- Win %</a:t>
            </a:r>
            <a:endParaRPr sz="1600">
              <a:solidFill>
                <a:srgbClr val="454F5B"/>
              </a:solidFill>
              <a:highlight>
                <a:srgbClr val="C7F464"/>
              </a:highlight>
              <a:latin typeface="Montserrat"/>
              <a:ea typeface="Montserrat"/>
              <a:cs typeface="Montserrat"/>
              <a:sym typeface="Montserrat"/>
            </a:endParaRPr>
          </a:p>
          <a:p>
            <a:pPr indent="0" lvl="0" marL="0" rtl="0" algn="l">
              <a:spcBef>
                <a:spcPts val="600"/>
              </a:spcBef>
              <a:spcAft>
                <a:spcPts val="0"/>
              </a:spcAft>
              <a:buClr>
                <a:schemeClr val="dk1"/>
              </a:buClr>
              <a:buSzPts val="1100"/>
              <a:buFont typeface="Arial"/>
              <a:buNone/>
            </a:pPr>
            <a:r>
              <a:rPr lang="en" sz="1600">
                <a:solidFill>
                  <a:srgbClr val="454F5B"/>
                </a:solidFill>
                <a:highlight>
                  <a:srgbClr val="C7F464"/>
                </a:highlight>
                <a:latin typeface="Montserrat"/>
                <a:ea typeface="Montserrat"/>
                <a:cs typeface="Montserrat"/>
                <a:sym typeface="Montserrat"/>
              </a:rPr>
              <a:t>- #/% of tourney wins</a:t>
            </a:r>
            <a:endParaRPr sz="1600">
              <a:solidFill>
                <a:srgbClr val="454F5B"/>
              </a:solidFill>
              <a:highlight>
                <a:srgbClr val="C7F464"/>
              </a:highlight>
              <a:latin typeface="Montserrat"/>
              <a:ea typeface="Montserrat"/>
              <a:cs typeface="Montserrat"/>
              <a:sym typeface="Montserrat"/>
            </a:endParaRPr>
          </a:p>
          <a:p>
            <a:pPr indent="0" lvl="0" marL="0" rtl="0" algn="l">
              <a:spcBef>
                <a:spcPts val="600"/>
              </a:spcBef>
              <a:spcAft>
                <a:spcPts val="0"/>
              </a:spcAft>
              <a:buClr>
                <a:schemeClr val="dk1"/>
              </a:buClr>
              <a:buSzPts val="1100"/>
              <a:buFont typeface="Arial"/>
              <a:buNone/>
            </a:pPr>
            <a:r>
              <a:rPr lang="en" sz="1600">
                <a:solidFill>
                  <a:srgbClr val="454F5B"/>
                </a:solidFill>
                <a:highlight>
                  <a:srgbClr val="C7F464"/>
                </a:highlight>
                <a:latin typeface="Montserrat"/>
                <a:ea typeface="Montserrat"/>
                <a:cs typeface="Montserrat"/>
                <a:sym typeface="Montserrat"/>
              </a:rPr>
              <a:t>- Upsets</a:t>
            </a:r>
            <a:endParaRPr sz="1600">
              <a:solidFill>
                <a:srgbClr val="454F5B"/>
              </a:solidFill>
              <a:highlight>
                <a:srgbClr val="C7F464"/>
              </a:highlight>
              <a:latin typeface="Montserrat"/>
              <a:ea typeface="Montserrat"/>
              <a:cs typeface="Montserrat"/>
              <a:sym typeface="Montserrat"/>
            </a:endParaRPr>
          </a:p>
          <a:p>
            <a:pPr indent="0" lvl="0" marL="0" rtl="0" algn="l">
              <a:spcBef>
                <a:spcPts val="600"/>
              </a:spcBef>
              <a:spcAft>
                <a:spcPts val="0"/>
              </a:spcAft>
              <a:buClr>
                <a:schemeClr val="dk1"/>
              </a:buClr>
              <a:buSzPts val="1100"/>
              <a:buFont typeface="Arial"/>
              <a:buNone/>
            </a:pPr>
            <a:r>
              <a:t/>
            </a:r>
            <a:endParaRPr sz="1600">
              <a:solidFill>
                <a:srgbClr val="454F5B"/>
              </a:solidFill>
              <a:latin typeface="Montserrat"/>
              <a:ea typeface="Montserrat"/>
              <a:cs typeface="Montserrat"/>
              <a:sym typeface="Montserrat"/>
            </a:endParaRPr>
          </a:p>
          <a:p>
            <a:pPr indent="0" lvl="0" marL="0" rtl="0" algn="l">
              <a:spcBef>
                <a:spcPts val="0"/>
              </a:spcBef>
              <a:spcAft>
                <a:spcPts val="0"/>
              </a:spcAft>
              <a:buNone/>
            </a:pPr>
            <a:r>
              <a:t/>
            </a:r>
            <a:endParaRPr strike="sngStrike">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3:45+1:30=5:15</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6e8462886_3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6e846288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see a graph of the rank of grand slam winners over time split by the two tours. Most of the winners, as expected, are very highly ranked so they are low on the y-axis. The biggest thing to note is the outliers, which are labeled. All of the men’s </a:t>
            </a:r>
            <a:r>
              <a:rPr lang="en"/>
              <a:t>outliers occurred before 2005, marked by the red lines, while all of the women’s outliers occurred after 2005.</a:t>
            </a:r>
            <a:endParaRPr/>
          </a:p>
          <a:p>
            <a:pPr indent="0" lvl="0" marL="0" rtl="0" algn="l">
              <a:spcBef>
                <a:spcPts val="0"/>
              </a:spcBef>
              <a:spcAft>
                <a:spcPts val="0"/>
              </a:spcAft>
              <a:buNone/>
            </a:pPr>
            <a:r>
              <a:rPr lang="en"/>
              <a:t>We performed a permutation test by permuting the ranks of Grand Slam winners across ATP and WTA players. </a:t>
            </a:r>
            <a:r>
              <a:rPr lang="en">
                <a:solidFill>
                  <a:schemeClr val="dk1"/>
                </a:solidFill>
              </a:rPr>
              <a:t>Since our null hypothesis is that there is no difference in average winner rank across the tours, it shouldn’t matter if we permute the ranks across everyone and recalculate the difference.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012325" y="2220413"/>
            <a:ext cx="5445900" cy="1804200"/>
          </a:xfrm>
          <a:prstGeom prst="rect">
            <a:avLst/>
          </a:prstGeom>
        </p:spPr>
        <p:txBody>
          <a:bodyPr anchorCtr="0" anchor="b" bIns="91425" lIns="91425" spcFirstLastPara="1" rIns="91425" wrap="square" tIns="91425">
            <a:noAutofit/>
          </a:bodyPr>
          <a:lstStyle>
            <a:lvl1pPr lvl="0" algn="r">
              <a:spcBef>
                <a:spcPts val="0"/>
              </a:spcBef>
              <a:spcAft>
                <a:spcPts val="0"/>
              </a:spcAft>
              <a:buSzPts val="4800"/>
              <a:buNone/>
              <a:defRPr sz="4800"/>
            </a:lvl1pPr>
            <a:lvl2pPr lvl="1" algn="r">
              <a:spcBef>
                <a:spcPts val="0"/>
              </a:spcBef>
              <a:spcAft>
                <a:spcPts val="0"/>
              </a:spcAft>
              <a:buSzPts val="6000"/>
              <a:buNone/>
              <a:defRPr sz="6000"/>
            </a:lvl2pPr>
            <a:lvl3pPr lvl="2" algn="r">
              <a:spcBef>
                <a:spcPts val="0"/>
              </a:spcBef>
              <a:spcAft>
                <a:spcPts val="0"/>
              </a:spcAft>
              <a:buSzPts val="6000"/>
              <a:buNone/>
              <a:defRPr sz="6000"/>
            </a:lvl3pPr>
            <a:lvl4pPr lvl="3" algn="r">
              <a:spcBef>
                <a:spcPts val="0"/>
              </a:spcBef>
              <a:spcAft>
                <a:spcPts val="0"/>
              </a:spcAft>
              <a:buSzPts val="6000"/>
              <a:buNone/>
              <a:defRPr sz="6000"/>
            </a:lvl4pPr>
            <a:lvl5pPr lvl="4" algn="r">
              <a:spcBef>
                <a:spcPts val="0"/>
              </a:spcBef>
              <a:spcAft>
                <a:spcPts val="0"/>
              </a:spcAft>
              <a:buSzPts val="6000"/>
              <a:buNone/>
              <a:defRPr sz="6000"/>
            </a:lvl5pPr>
            <a:lvl6pPr lvl="5" algn="r">
              <a:spcBef>
                <a:spcPts val="0"/>
              </a:spcBef>
              <a:spcAft>
                <a:spcPts val="0"/>
              </a:spcAft>
              <a:buSzPts val="6000"/>
              <a:buNone/>
              <a:defRPr sz="6000"/>
            </a:lvl6pPr>
            <a:lvl7pPr lvl="6" algn="r">
              <a:spcBef>
                <a:spcPts val="0"/>
              </a:spcBef>
              <a:spcAft>
                <a:spcPts val="0"/>
              </a:spcAft>
              <a:buSzPts val="6000"/>
              <a:buNone/>
              <a:defRPr sz="6000"/>
            </a:lvl7pPr>
            <a:lvl8pPr lvl="7" algn="r">
              <a:spcBef>
                <a:spcPts val="0"/>
              </a:spcBef>
              <a:spcAft>
                <a:spcPts val="0"/>
              </a:spcAft>
              <a:buSzPts val="6000"/>
              <a:buNone/>
              <a:defRPr sz="6000"/>
            </a:lvl8pPr>
            <a:lvl9pPr lvl="8" algn="r">
              <a:spcBef>
                <a:spcPts val="0"/>
              </a:spcBef>
              <a:spcAft>
                <a:spcPts val="0"/>
              </a:spcAft>
              <a:buSzPts val="6000"/>
              <a:buNone/>
              <a:defRPr sz="6000"/>
            </a:lvl9pPr>
          </a:lstStyle>
          <a:p/>
        </p:txBody>
      </p:sp>
      <p:sp>
        <p:nvSpPr>
          <p:cNvPr id="11" name="Google Shape;11;p2"/>
          <p:cNvSpPr/>
          <p:nvPr/>
        </p:nvSpPr>
        <p:spPr>
          <a:xfrm>
            <a:off x="6208125" y="4214588"/>
            <a:ext cx="22500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1"/>
        </a:solidFill>
      </p:bgPr>
    </p:bg>
    <p:spTree>
      <p:nvGrpSpPr>
        <p:cNvPr id="12" name="Shape 12"/>
        <p:cNvGrpSpPr/>
        <p:nvPr/>
      </p:nvGrpSpPr>
      <p:grpSpPr>
        <a:xfrm>
          <a:off x="0" y="0"/>
          <a:ext cx="0" cy="0"/>
          <a:chOff x="0" y="0"/>
          <a:chExt cx="0" cy="0"/>
        </a:xfrm>
      </p:grpSpPr>
      <p:sp>
        <p:nvSpPr>
          <p:cNvPr id="13" name="Google Shape;13;p3"/>
          <p:cNvSpPr/>
          <p:nvPr/>
        </p:nvSpPr>
        <p:spPr>
          <a:xfrm>
            <a:off x="5680600" y="0"/>
            <a:ext cx="3463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ctrTitle"/>
          </p:nvPr>
        </p:nvSpPr>
        <p:spPr>
          <a:xfrm>
            <a:off x="685800" y="2897794"/>
            <a:ext cx="4505400" cy="1432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4000"/>
              <a:buNone/>
              <a:defRPr sz="4000">
                <a:solidFill>
                  <a:srgbClr val="FFFFFF"/>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5" name="Google Shape;15;p3"/>
          <p:cNvSpPr txBox="1"/>
          <p:nvPr>
            <p:ph idx="1" type="subTitle"/>
          </p:nvPr>
        </p:nvSpPr>
        <p:spPr>
          <a:xfrm>
            <a:off x="6101100" y="2863389"/>
            <a:ext cx="2446500" cy="143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2200"/>
              <a:buNone/>
              <a:defRPr sz="2200">
                <a:solidFill>
                  <a:schemeClr val="accent4"/>
                </a:solidFill>
              </a:defRPr>
            </a:lvl1pPr>
            <a:lvl2pPr lvl="1" rtl="0">
              <a:spcBef>
                <a:spcPts val="0"/>
              </a:spcBef>
              <a:spcAft>
                <a:spcPts val="0"/>
              </a:spcAft>
              <a:buClr>
                <a:schemeClr val="accent4"/>
              </a:buClr>
              <a:buSzPts val="2200"/>
              <a:buNone/>
              <a:defRPr sz="2200">
                <a:solidFill>
                  <a:schemeClr val="accent4"/>
                </a:solidFill>
              </a:defRPr>
            </a:lvl2pPr>
            <a:lvl3pPr lvl="2" rtl="0">
              <a:spcBef>
                <a:spcPts val="0"/>
              </a:spcBef>
              <a:spcAft>
                <a:spcPts val="0"/>
              </a:spcAft>
              <a:buClr>
                <a:schemeClr val="accent4"/>
              </a:buClr>
              <a:buSzPts val="2200"/>
              <a:buNone/>
              <a:defRPr sz="2200">
                <a:solidFill>
                  <a:schemeClr val="accent4"/>
                </a:solidFill>
              </a:defRPr>
            </a:lvl3pPr>
            <a:lvl4pPr lvl="3" rtl="0">
              <a:spcBef>
                <a:spcPts val="0"/>
              </a:spcBef>
              <a:spcAft>
                <a:spcPts val="0"/>
              </a:spcAft>
              <a:buClr>
                <a:schemeClr val="accent4"/>
              </a:buClr>
              <a:buSzPts val="2200"/>
              <a:buNone/>
              <a:defRPr sz="2200">
                <a:solidFill>
                  <a:schemeClr val="accent4"/>
                </a:solidFill>
              </a:defRPr>
            </a:lvl4pPr>
            <a:lvl5pPr lvl="4" rtl="0">
              <a:spcBef>
                <a:spcPts val="0"/>
              </a:spcBef>
              <a:spcAft>
                <a:spcPts val="0"/>
              </a:spcAft>
              <a:buClr>
                <a:schemeClr val="accent4"/>
              </a:buClr>
              <a:buSzPts val="2200"/>
              <a:buNone/>
              <a:defRPr sz="2200">
                <a:solidFill>
                  <a:schemeClr val="accent4"/>
                </a:solidFill>
              </a:defRPr>
            </a:lvl5pPr>
            <a:lvl6pPr lvl="5" rtl="0">
              <a:spcBef>
                <a:spcPts val="0"/>
              </a:spcBef>
              <a:spcAft>
                <a:spcPts val="0"/>
              </a:spcAft>
              <a:buClr>
                <a:schemeClr val="accent4"/>
              </a:buClr>
              <a:buSzPts val="2200"/>
              <a:buNone/>
              <a:defRPr sz="2200">
                <a:solidFill>
                  <a:schemeClr val="accent4"/>
                </a:solidFill>
              </a:defRPr>
            </a:lvl6pPr>
            <a:lvl7pPr lvl="6" rtl="0">
              <a:spcBef>
                <a:spcPts val="0"/>
              </a:spcBef>
              <a:spcAft>
                <a:spcPts val="0"/>
              </a:spcAft>
              <a:buClr>
                <a:schemeClr val="accent4"/>
              </a:buClr>
              <a:buSzPts val="2200"/>
              <a:buNone/>
              <a:defRPr sz="2200">
                <a:solidFill>
                  <a:schemeClr val="accent4"/>
                </a:solidFill>
              </a:defRPr>
            </a:lvl7pPr>
            <a:lvl8pPr lvl="7" rtl="0">
              <a:spcBef>
                <a:spcPts val="0"/>
              </a:spcBef>
              <a:spcAft>
                <a:spcPts val="0"/>
              </a:spcAft>
              <a:buClr>
                <a:schemeClr val="accent4"/>
              </a:buClr>
              <a:buSzPts val="2200"/>
              <a:buNone/>
              <a:defRPr sz="2200">
                <a:solidFill>
                  <a:schemeClr val="accent4"/>
                </a:solidFill>
              </a:defRPr>
            </a:lvl8pPr>
            <a:lvl9pPr lvl="8" rtl="0">
              <a:spcBef>
                <a:spcPts val="0"/>
              </a:spcBef>
              <a:spcAft>
                <a:spcPts val="0"/>
              </a:spcAft>
              <a:buClr>
                <a:schemeClr val="accent4"/>
              </a:buClr>
              <a:buSzPts val="2200"/>
              <a:buNone/>
              <a:defRPr sz="2200">
                <a:solidFill>
                  <a:schemeClr val="accent4"/>
                </a:solidFill>
              </a:defRPr>
            </a:lvl9pPr>
          </a:lstStyle>
          <a:p/>
        </p:txBody>
      </p:sp>
      <p:sp>
        <p:nvSpPr>
          <p:cNvPr id="16" name="Google Shape;16;p3"/>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7" name="Shape 17"/>
        <p:cNvGrpSpPr/>
        <p:nvPr/>
      </p:nvGrpSpPr>
      <p:grpSpPr>
        <a:xfrm>
          <a:off x="0" y="0"/>
          <a:ext cx="0" cy="0"/>
          <a:chOff x="0" y="0"/>
          <a:chExt cx="0" cy="0"/>
        </a:xfrm>
      </p:grpSpPr>
      <p:sp>
        <p:nvSpPr>
          <p:cNvPr id="18" name="Google Shape;18;p4"/>
          <p:cNvSpPr/>
          <p:nvPr/>
        </p:nvSpPr>
        <p:spPr>
          <a:xfrm>
            <a:off x="0" y="0"/>
            <a:ext cx="27678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3165234" y="1146050"/>
            <a:ext cx="4809000" cy="32514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sz="3000"/>
            </a:lvl1pPr>
            <a:lvl2pPr indent="-419100" lvl="1" marL="914400" rtl="0">
              <a:spcBef>
                <a:spcPts val="0"/>
              </a:spcBef>
              <a:spcAft>
                <a:spcPts val="0"/>
              </a:spcAft>
              <a:buSzPts val="3000"/>
              <a:buChar char="□"/>
              <a:defRPr sz="3000"/>
            </a:lvl2pPr>
            <a:lvl3pPr indent="-419100" lvl="2" marL="1371600" rtl="0">
              <a:spcBef>
                <a:spcPts val="0"/>
              </a:spcBef>
              <a:spcAft>
                <a:spcPts val="0"/>
              </a:spcAft>
              <a:buSzPts val="3000"/>
              <a:buChar char="■"/>
              <a:defRPr sz="3000"/>
            </a:lvl3pPr>
            <a:lvl4pPr indent="-419100" lvl="3" marL="1828800" rtl="0">
              <a:spcBef>
                <a:spcPts val="0"/>
              </a:spcBef>
              <a:spcAft>
                <a:spcPts val="0"/>
              </a:spcAft>
              <a:buSzPts val="3000"/>
              <a:buChar char="●"/>
              <a:defRPr sz="3000"/>
            </a:lvl4pPr>
            <a:lvl5pPr indent="-419100" lvl="4" marL="2286000" rtl="0">
              <a:spcBef>
                <a:spcPts val="0"/>
              </a:spcBef>
              <a:spcAft>
                <a:spcPts val="0"/>
              </a:spcAft>
              <a:buSzPts val="3000"/>
              <a:buChar char="○"/>
              <a:defRPr sz="3000"/>
            </a:lvl5pPr>
            <a:lvl6pPr indent="-419100" lvl="5" marL="2743200" rtl="0">
              <a:spcBef>
                <a:spcPts val="0"/>
              </a:spcBef>
              <a:spcAft>
                <a:spcPts val="0"/>
              </a:spcAft>
              <a:buSzPts val="3000"/>
              <a:buChar char="■"/>
              <a:defRPr sz="3000"/>
            </a:lvl6pPr>
            <a:lvl7pPr indent="-419100" lvl="6" marL="3200400" rtl="0">
              <a:spcBef>
                <a:spcPts val="0"/>
              </a:spcBef>
              <a:spcAft>
                <a:spcPts val="0"/>
              </a:spcAft>
              <a:buSzPts val="3000"/>
              <a:buChar char="●"/>
              <a:defRPr sz="3000"/>
            </a:lvl7pPr>
            <a:lvl8pPr indent="-419100" lvl="7" marL="3657600" rtl="0">
              <a:spcBef>
                <a:spcPts val="0"/>
              </a:spcBef>
              <a:spcAft>
                <a:spcPts val="0"/>
              </a:spcAft>
              <a:buSzPts val="3000"/>
              <a:buChar char="○"/>
              <a:defRPr sz="3000"/>
            </a:lvl8pPr>
            <a:lvl9pPr indent="-419100" lvl="8" marL="4114800">
              <a:spcBef>
                <a:spcPts val="0"/>
              </a:spcBef>
              <a:spcAft>
                <a:spcPts val="0"/>
              </a:spcAft>
              <a:buSzPts val="3000"/>
              <a:buChar char="■"/>
              <a:defRPr sz="3000"/>
            </a:lvl9pPr>
          </a:lstStyle>
          <a:p/>
        </p:txBody>
      </p:sp>
      <p:grpSp>
        <p:nvGrpSpPr>
          <p:cNvPr id="20" name="Google Shape;20;p4"/>
          <p:cNvGrpSpPr/>
          <p:nvPr/>
        </p:nvGrpSpPr>
        <p:grpSpPr>
          <a:xfrm>
            <a:off x="801025" y="1121365"/>
            <a:ext cx="1957200" cy="922385"/>
            <a:chOff x="801025" y="1190353"/>
            <a:chExt cx="1957200" cy="1229847"/>
          </a:xfrm>
        </p:grpSpPr>
        <p:sp>
          <p:nvSpPr>
            <p:cNvPr id="21" name="Google Shape;21;p4"/>
            <p:cNvSpPr txBox="1"/>
            <p:nvPr/>
          </p:nvSpPr>
          <p:spPr>
            <a:xfrm>
              <a:off x="801025" y="1190353"/>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400">
                  <a:solidFill>
                    <a:schemeClr val="dk1"/>
                  </a:solidFill>
                </a:rPr>
                <a:t>‘’</a:t>
              </a:r>
              <a:endParaRPr b="1" sz="9400">
                <a:solidFill>
                  <a:schemeClr val="dk1"/>
                </a:solidFill>
              </a:endParaRPr>
            </a:p>
          </p:txBody>
        </p:sp>
        <p:sp>
          <p:nvSpPr>
            <p:cNvPr id="22" name="Google Shape;22;p4"/>
            <p:cNvSpPr/>
            <p:nvPr/>
          </p:nvSpPr>
          <p:spPr>
            <a:xfrm>
              <a:off x="1397400" y="1396000"/>
              <a:ext cx="772200" cy="1024200"/>
            </a:xfrm>
            <a:prstGeom prst="rect">
              <a:avLst/>
            </a:prstGeom>
            <a:noFill/>
            <a:ln cap="flat" cmpd="sng" w="7620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3" name="Google Shape;23;p4"/>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4" name="Shape 24"/>
        <p:cNvGrpSpPr/>
        <p:nvPr/>
      </p:nvGrpSpPr>
      <p:grpSpPr>
        <a:xfrm>
          <a:off x="0" y="0"/>
          <a:ext cx="0" cy="0"/>
          <a:chOff x="0" y="0"/>
          <a:chExt cx="0" cy="0"/>
        </a:xfrm>
      </p:grpSpPr>
      <p:sp>
        <p:nvSpPr>
          <p:cNvPr id="25" name="Google Shape;25;p5"/>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691200" y="1511100"/>
            <a:ext cx="7761600" cy="28689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7" name="Google Shape;27;p5"/>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0" name="Shape 30"/>
        <p:cNvGrpSpPr/>
        <p:nvPr/>
      </p:nvGrpSpPr>
      <p:grpSpPr>
        <a:xfrm>
          <a:off x="0" y="0"/>
          <a:ext cx="0" cy="0"/>
          <a:chOff x="0" y="0"/>
          <a:chExt cx="0" cy="0"/>
        </a:xfrm>
      </p:grpSpPr>
      <p:sp>
        <p:nvSpPr>
          <p:cNvPr id="31" name="Google Shape;31;p6"/>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4" name="Google Shape;34;p6"/>
          <p:cNvSpPr txBox="1"/>
          <p:nvPr>
            <p:ph idx="1" type="body"/>
          </p:nvPr>
        </p:nvSpPr>
        <p:spPr>
          <a:xfrm>
            <a:off x="691200" y="1393425"/>
            <a:ext cx="3767400" cy="29178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5" name="Google Shape;35;p6"/>
          <p:cNvSpPr txBox="1"/>
          <p:nvPr>
            <p:ph idx="2" type="body"/>
          </p:nvPr>
        </p:nvSpPr>
        <p:spPr>
          <a:xfrm>
            <a:off x="4685500" y="1393425"/>
            <a:ext cx="3767400" cy="29178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6" name="Google Shape;36;p6"/>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7" name="Shape 37"/>
        <p:cNvGrpSpPr/>
        <p:nvPr/>
      </p:nvGrpSpPr>
      <p:grpSpPr>
        <a:xfrm>
          <a:off x="0" y="0"/>
          <a:ext cx="0" cy="0"/>
          <a:chOff x="0" y="0"/>
          <a:chExt cx="0" cy="0"/>
        </a:xfrm>
      </p:grpSpPr>
      <p:sp>
        <p:nvSpPr>
          <p:cNvPr id="38" name="Google Shape;38;p7"/>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 name="Google Shape;41;p7"/>
          <p:cNvSpPr txBox="1"/>
          <p:nvPr>
            <p:ph idx="1" type="body"/>
          </p:nvPr>
        </p:nvSpPr>
        <p:spPr>
          <a:xfrm>
            <a:off x="691200" y="1393425"/>
            <a:ext cx="2501700" cy="2989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2" name="Google Shape;42;p7"/>
          <p:cNvSpPr txBox="1"/>
          <p:nvPr>
            <p:ph idx="2" type="body"/>
          </p:nvPr>
        </p:nvSpPr>
        <p:spPr>
          <a:xfrm>
            <a:off x="3321088" y="1393425"/>
            <a:ext cx="2501700" cy="2989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3" name="Google Shape;43;p7"/>
          <p:cNvSpPr txBox="1"/>
          <p:nvPr>
            <p:ph idx="3" type="body"/>
          </p:nvPr>
        </p:nvSpPr>
        <p:spPr>
          <a:xfrm>
            <a:off x="5950975" y="1393425"/>
            <a:ext cx="2501700" cy="2989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4" name="Google Shape;44;p7"/>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8"/>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9" name="Google Shape;49;p8"/>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9"/>
          <p:cNvSpPr txBox="1"/>
          <p:nvPr>
            <p:ph idx="1" type="body"/>
          </p:nvPr>
        </p:nvSpPr>
        <p:spPr>
          <a:xfrm>
            <a:off x="457200" y="4258875"/>
            <a:ext cx="8229600" cy="705300"/>
          </a:xfrm>
          <a:prstGeom prst="rect">
            <a:avLst/>
          </a:prstGeom>
        </p:spPr>
        <p:txBody>
          <a:bodyPr anchorCtr="0" anchor="ctr" bIns="91425" lIns="91425" spcFirstLastPara="1" rIns="91425" wrap="square" tIns="91425">
            <a:noAutofit/>
          </a:bodyPr>
          <a:lstStyle>
            <a:lvl1pPr indent="-228600" lvl="0" marL="457200" algn="ctr">
              <a:spcBef>
                <a:spcPts val="360"/>
              </a:spcBef>
              <a:spcAft>
                <a:spcPts val="0"/>
              </a:spcAft>
              <a:buClr>
                <a:schemeClr val="accent4"/>
              </a:buClr>
              <a:buSzPts val="1800"/>
              <a:buNone/>
              <a:defRPr sz="1800">
                <a:solidFill>
                  <a:schemeClr val="accent4"/>
                </a:solidFill>
              </a:defRPr>
            </a:lvl1pPr>
          </a:lstStyle>
          <a:p/>
        </p:txBody>
      </p:sp>
      <p:sp>
        <p:nvSpPr>
          <p:cNvPr id="52" name="Google Shape;52;p9"/>
          <p:cNvSpPr/>
          <p:nvPr/>
        </p:nvSpPr>
        <p:spPr>
          <a:xfrm>
            <a:off x="3805198" y="4212742"/>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
          <p:cNvSpPr/>
          <p:nvPr/>
        </p:nvSpPr>
        <p:spPr>
          <a:xfrm>
            <a:off x="-4" y="5040225"/>
            <a:ext cx="9144000" cy="103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
          <p:cNvSpPr txBox="1"/>
          <p:nvPr>
            <p:ph idx="12" type="sldNum"/>
          </p:nvPr>
        </p:nvSpPr>
        <p:spPr>
          <a:xfrm>
            <a:off x="4297650" y="4777483"/>
            <a:ext cx="548700" cy="3090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55" name="Shape 55"/>
        <p:cNvGrpSpPr/>
        <p:nvPr/>
      </p:nvGrpSpPr>
      <p:grpSpPr>
        <a:xfrm>
          <a:off x="0" y="0"/>
          <a:ext cx="0" cy="0"/>
          <a:chOff x="0" y="0"/>
          <a:chExt cx="0" cy="0"/>
        </a:xfrm>
      </p:grpSpPr>
      <p:sp>
        <p:nvSpPr>
          <p:cNvPr id="56" name="Google Shape;56;p10"/>
          <p:cNvSpPr/>
          <p:nvPr/>
        </p:nvSpPr>
        <p:spPr>
          <a:xfrm>
            <a:off x="-4" y="5040225"/>
            <a:ext cx="9144000" cy="103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txBox="1"/>
          <p:nvPr>
            <p:ph idx="12" type="sldNum"/>
          </p:nvPr>
        </p:nvSpPr>
        <p:spPr>
          <a:xfrm>
            <a:off x="4297650" y="4777483"/>
            <a:ext cx="548700" cy="309000"/>
          </a:xfrm>
          <a:prstGeom prst="rect">
            <a:avLst/>
          </a:prstGeom>
        </p:spPr>
        <p:txBody>
          <a:bodyPr anchorCtr="0" anchor="t" bIns="91425" lIns="91425" spcFirstLastPara="1" rIns="91425" wrap="square" tIns="91425">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1200" y="628125"/>
            <a:ext cx="7761600" cy="49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1pPr>
            <a:lvl2pPr lvl="1">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2pPr>
            <a:lvl3pPr lvl="2">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3pPr>
            <a:lvl4pPr lvl="3">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4pPr>
            <a:lvl5pPr lvl="4">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5pPr>
            <a:lvl6pPr lvl="5">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6pPr>
            <a:lvl7pPr lvl="6">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7pPr>
            <a:lvl8pPr lvl="7">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8pPr>
            <a:lvl9pPr lvl="8">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691200" y="1511100"/>
            <a:ext cx="7761600" cy="28689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2"/>
              </a:buClr>
              <a:buSzPts val="2400"/>
              <a:buFont typeface="Montserrat"/>
              <a:buChar char="▣"/>
              <a:defRPr sz="2400">
                <a:solidFill>
                  <a:schemeClr val="dk1"/>
                </a:solidFill>
                <a:latin typeface="Montserrat"/>
                <a:ea typeface="Montserrat"/>
                <a:cs typeface="Montserrat"/>
                <a:sym typeface="Montserrat"/>
              </a:defRPr>
            </a:lvl1pPr>
            <a:lvl2pPr indent="-381000" lvl="1" marL="914400">
              <a:spcBef>
                <a:spcPts val="0"/>
              </a:spcBef>
              <a:spcAft>
                <a:spcPts val="0"/>
              </a:spcAft>
              <a:buClr>
                <a:schemeClr val="accent2"/>
              </a:buClr>
              <a:buSzPts val="2400"/>
              <a:buFont typeface="Montserrat"/>
              <a:buChar char="□"/>
              <a:defRPr sz="2400">
                <a:solidFill>
                  <a:schemeClr val="dk1"/>
                </a:solidFill>
                <a:latin typeface="Montserrat"/>
                <a:ea typeface="Montserrat"/>
                <a:cs typeface="Montserrat"/>
                <a:sym typeface="Montserrat"/>
              </a:defRPr>
            </a:lvl2pPr>
            <a:lvl3pPr indent="-381000" lvl="2" marL="1371600">
              <a:spcBef>
                <a:spcPts val="0"/>
              </a:spcBef>
              <a:spcAft>
                <a:spcPts val="0"/>
              </a:spcAft>
              <a:buClr>
                <a:schemeClr val="accent2"/>
              </a:buClr>
              <a:buSzPts val="2400"/>
              <a:buFont typeface="Montserrat"/>
              <a:buChar char="■"/>
              <a:defRPr sz="2400">
                <a:solidFill>
                  <a:schemeClr val="dk1"/>
                </a:solidFill>
                <a:latin typeface="Montserrat"/>
                <a:ea typeface="Montserrat"/>
                <a:cs typeface="Montserrat"/>
                <a:sym typeface="Montserrat"/>
              </a:defRPr>
            </a:lvl3pPr>
            <a:lvl4pPr indent="-381000" lvl="3" marL="18288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4pPr>
            <a:lvl5pPr indent="-381000" lvl="4" marL="22860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5pPr>
            <a:lvl6pPr indent="-381000" lvl="5" marL="27432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6pPr>
            <a:lvl7pPr indent="-381000" lvl="6" marL="32004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7pPr>
            <a:lvl8pPr indent="-381000" lvl="7" marL="36576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8pPr>
            <a:lvl9pPr indent="-381000" lvl="8" marL="41148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9pPr>
          </a:lstStyle>
          <a:p/>
        </p:txBody>
      </p:sp>
      <p:sp>
        <p:nvSpPr>
          <p:cNvPr id="8" name="Google Shape;8;p1"/>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lvl1pPr lvl="0" algn="r">
              <a:buNone/>
              <a:defRPr b="1" sz="1200">
                <a:solidFill>
                  <a:schemeClr val="accent1"/>
                </a:solidFill>
                <a:latin typeface="Montserrat"/>
                <a:ea typeface="Montserrat"/>
                <a:cs typeface="Montserrat"/>
                <a:sym typeface="Montserrat"/>
              </a:defRPr>
            </a:lvl1pPr>
            <a:lvl2pPr lvl="1" algn="r">
              <a:buNone/>
              <a:defRPr b="1" sz="1200">
                <a:solidFill>
                  <a:schemeClr val="accent1"/>
                </a:solidFill>
                <a:latin typeface="Montserrat"/>
                <a:ea typeface="Montserrat"/>
                <a:cs typeface="Montserrat"/>
                <a:sym typeface="Montserrat"/>
              </a:defRPr>
            </a:lvl2pPr>
            <a:lvl3pPr lvl="2" algn="r">
              <a:buNone/>
              <a:defRPr b="1" sz="1200">
                <a:solidFill>
                  <a:schemeClr val="accent1"/>
                </a:solidFill>
                <a:latin typeface="Montserrat"/>
                <a:ea typeface="Montserrat"/>
                <a:cs typeface="Montserrat"/>
                <a:sym typeface="Montserrat"/>
              </a:defRPr>
            </a:lvl3pPr>
            <a:lvl4pPr lvl="3" algn="r">
              <a:buNone/>
              <a:defRPr b="1" sz="1200">
                <a:solidFill>
                  <a:schemeClr val="accent1"/>
                </a:solidFill>
                <a:latin typeface="Montserrat"/>
                <a:ea typeface="Montserrat"/>
                <a:cs typeface="Montserrat"/>
                <a:sym typeface="Montserrat"/>
              </a:defRPr>
            </a:lvl4pPr>
            <a:lvl5pPr lvl="4" algn="r">
              <a:buNone/>
              <a:defRPr b="1" sz="1200">
                <a:solidFill>
                  <a:schemeClr val="accent1"/>
                </a:solidFill>
                <a:latin typeface="Montserrat"/>
                <a:ea typeface="Montserrat"/>
                <a:cs typeface="Montserrat"/>
                <a:sym typeface="Montserrat"/>
              </a:defRPr>
            </a:lvl5pPr>
            <a:lvl6pPr lvl="5" algn="r">
              <a:buNone/>
              <a:defRPr b="1" sz="1200">
                <a:solidFill>
                  <a:schemeClr val="accent1"/>
                </a:solidFill>
                <a:latin typeface="Montserrat"/>
                <a:ea typeface="Montserrat"/>
                <a:cs typeface="Montserrat"/>
                <a:sym typeface="Montserrat"/>
              </a:defRPr>
            </a:lvl6pPr>
            <a:lvl7pPr lvl="6" algn="r">
              <a:buNone/>
              <a:defRPr b="1" sz="1200">
                <a:solidFill>
                  <a:schemeClr val="accent1"/>
                </a:solidFill>
                <a:latin typeface="Montserrat"/>
                <a:ea typeface="Montserrat"/>
                <a:cs typeface="Montserrat"/>
                <a:sym typeface="Montserrat"/>
              </a:defRPr>
            </a:lvl7pPr>
            <a:lvl8pPr lvl="7" algn="r">
              <a:buNone/>
              <a:defRPr b="1" sz="1200">
                <a:solidFill>
                  <a:schemeClr val="accent1"/>
                </a:solidFill>
                <a:latin typeface="Montserrat"/>
                <a:ea typeface="Montserrat"/>
                <a:cs typeface="Montserrat"/>
                <a:sym typeface="Montserrat"/>
              </a:defRPr>
            </a:lvl8pPr>
            <a:lvl9pPr lvl="8" algn="r">
              <a:buNone/>
              <a:defRPr b="1" sz="1200">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4.gif"/><Relationship Id="rId5" Type="http://schemas.openxmlformats.org/officeDocument/2006/relationships/image" Target="../media/image9.png"/><Relationship Id="rId6"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gif"/><Relationship Id="rId4" Type="http://schemas.openxmlformats.org/officeDocument/2006/relationships/image" Target="../media/image1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youtu.be/h22b0yJvbKw?t=109" TargetMode="External"/><Relationship Id="rId4" Type="http://schemas.openxmlformats.org/officeDocument/2006/relationships/hyperlink" Target="http://tennisabstract.com" TargetMode="External"/><Relationship Id="rId5" Type="http://schemas.openxmlformats.org/officeDocument/2006/relationships/hyperlink" Target="http://tennisabstract.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1"/>
          <p:cNvSpPr txBox="1"/>
          <p:nvPr>
            <p:ph type="ctrTitle"/>
          </p:nvPr>
        </p:nvSpPr>
        <p:spPr>
          <a:xfrm>
            <a:off x="0" y="2220425"/>
            <a:ext cx="8458200" cy="180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Women’s v. Men’s Tennis: </a:t>
            </a:r>
            <a:endParaRPr/>
          </a:p>
          <a:p>
            <a:pPr indent="0" lvl="0" marL="0" rtl="0" algn="r">
              <a:spcBef>
                <a:spcPts val="0"/>
              </a:spcBef>
              <a:spcAft>
                <a:spcPts val="0"/>
              </a:spcAft>
              <a:buNone/>
            </a:pPr>
            <a:r>
              <a:rPr b="0" lang="en" sz="3600"/>
              <a:t>Is the WTA </a:t>
            </a:r>
            <a:r>
              <a:rPr b="0" i="1" lang="en" sz="3600"/>
              <a:t>really</a:t>
            </a:r>
            <a:r>
              <a:rPr b="0" lang="en" sz="3600"/>
              <a:t> more “inconsistent” than the ATP?</a:t>
            </a:r>
            <a:r>
              <a:rPr lang="en" sz="4500"/>
              <a:t> </a:t>
            </a:r>
            <a:endParaRPr sz="4500"/>
          </a:p>
        </p:txBody>
      </p:sp>
      <p:pic>
        <p:nvPicPr>
          <p:cNvPr id="63" name="Google Shape;63;p11"/>
          <p:cNvPicPr preferRelativeResize="0"/>
          <p:nvPr/>
        </p:nvPicPr>
        <p:blipFill>
          <a:blip r:embed="rId3">
            <a:alphaModFix amt="67000"/>
          </a:blip>
          <a:stretch>
            <a:fillRect/>
          </a:stretch>
        </p:blipFill>
        <p:spPr>
          <a:xfrm>
            <a:off x="293350" y="198875"/>
            <a:ext cx="1462375" cy="1462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1" name="Google Shape;141;p20"/>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 Is the average rank of GS winners significantly different across tours?</a:t>
            </a:r>
            <a:endParaRPr/>
          </a:p>
        </p:txBody>
      </p:sp>
      <p:pic>
        <p:nvPicPr>
          <p:cNvPr id="142" name="Google Shape;142;p20"/>
          <p:cNvPicPr preferRelativeResize="0"/>
          <p:nvPr/>
        </p:nvPicPr>
        <p:blipFill>
          <a:blip r:embed="rId3">
            <a:alphaModFix/>
          </a:blip>
          <a:stretch>
            <a:fillRect/>
          </a:stretch>
        </p:blipFill>
        <p:spPr>
          <a:xfrm>
            <a:off x="1530575" y="1350125"/>
            <a:ext cx="6082855" cy="3717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idx="4294967295" type="ctrTitle"/>
          </p:nvPr>
        </p:nvSpPr>
        <p:spPr>
          <a:xfrm>
            <a:off x="972900" y="2326294"/>
            <a:ext cx="71982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500">
                <a:solidFill>
                  <a:srgbClr val="FFFFFF"/>
                </a:solidFill>
              </a:rPr>
              <a:t>2. Playing Styles</a:t>
            </a:r>
            <a:endParaRPr sz="6500">
              <a:solidFill>
                <a:srgbClr val="FFFFFF"/>
              </a:solidFill>
            </a:endParaRPr>
          </a:p>
        </p:txBody>
      </p:sp>
      <p:sp>
        <p:nvSpPr>
          <p:cNvPr id="148" name="Google Shape;148;p21"/>
          <p:cNvSpPr txBox="1"/>
          <p:nvPr>
            <p:ph idx="4294967295" type="subTitle"/>
          </p:nvPr>
        </p:nvSpPr>
        <p:spPr>
          <a:xfrm>
            <a:off x="972900" y="3411559"/>
            <a:ext cx="7198200" cy="784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Cluster analysis of playing styles using match statistics.</a:t>
            </a:r>
            <a:endParaRPr/>
          </a:p>
        </p:txBody>
      </p:sp>
      <p:grpSp>
        <p:nvGrpSpPr>
          <p:cNvPr id="149" name="Google Shape;149;p21"/>
          <p:cNvGrpSpPr/>
          <p:nvPr/>
        </p:nvGrpSpPr>
        <p:grpSpPr>
          <a:xfrm>
            <a:off x="3817597" y="676397"/>
            <a:ext cx="1508826" cy="1504564"/>
            <a:chOff x="3782700" y="1538288"/>
            <a:chExt cx="1578600" cy="1578600"/>
          </a:xfrm>
        </p:grpSpPr>
        <p:sp>
          <p:nvSpPr>
            <p:cNvPr id="150" name="Google Shape;150;p21"/>
            <p:cNvSpPr/>
            <p:nvPr/>
          </p:nvSpPr>
          <p:spPr>
            <a:xfrm>
              <a:off x="3782700" y="27574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rot="-5400000">
              <a:off x="5001900" y="27574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rot="5400000">
              <a:off x="3782700" y="15382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rot="10800000">
              <a:off x="5001900" y="15382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1"/>
          <p:cNvSpPr txBox="1"/>
          <p:nvPr>
            <p:ph idx="12" type="sldNum"/>
          </p:nvPr>
        </p:nvSpPr>
        <p:spPr>
          <a:xfrm>
            <a:off x="4297650" y="4777483"/>
            <a:ext cx="548700" cy="3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55" name="Google Shape;155;p21"/>
          <p:cNvPicPr preferRelativeResize="0"/>
          <p:nvPr/>
        </p:nvPicPr>
        <p:blipFill>
          <a:blip r:embed="rId3">
            <a:alphaModFix/>
          </a:blip>
          <a:stretch>
            <a:fillRect/>
          </a:stretch>
        </p:blipFill>
        <p:spPr>
          <a:xfrm>
            <a:off x="3922950" y="676400"/>
            <a:ext cx="1298109" cy="15045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idx="1" type="body"/>
          </p:nvPr>
        </p:nvSpPr>
        <p:spPr>
          <a:xfrm>
            <a:off x="3165234" y="1146050"/>
            <a:ext cx="4809000" cy="3251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Are female players bad at serving and/or good at returning?</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Are male players good at serving and/or bad at returning?</a:t>
            </a:r>
            <a:endParaRPr/>
          </a:p>
        </p:txBody>
      </p:sp>
      <p:sp>
        <p:nvSpPr>
          <p:cNvPr id="161" name="Google Shape;161;p22"/>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5" name="Shape 165"/>
        <p:cNvGrpSpPr/>
        <p:nvPr/>
      </p:nvGrpSpPr>
      <p:grpSpPr>
        <a:xfrm>
          <a:off x="0" y="0"/>
          <a:ext cx="0" cy="0"/>
          <a:chOff x="0" y="0"/>
          <a:chExt cx="0" cy="0"/>
        </a:xfrm>
      </p:grpSpPr>
      <p:sp>
        <p:nvSpPr>
          <p:cNvPr id="166" name="Google Shape;166;p23"/>
          <p:cNvSpPr txBox="1"/>
          <p:nvPr>
            <p:ph idx="4294967295" type="body"/>
          </p:nvPr>
        </p:nvSpPr>
        <p:spPr>
          <a:xfrm>
            <a:off x="828475" y="2830744"/>
            <a:ext cx="4043400" cy="14802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b="1" lang="en" sz="3000"/>
              <a:t>3. Rankings</a:t>
            </a:r>
            <a:endParaRPr b="1" sz="3000"/>
          </a:p>
          <a:p>
            <a:pPr indent="0" lvl="0" marL="0" rtl="0" algn="l">
              <a:spcBef>
                <a:spcPts val="600"/>
              </a:spcBef>
              <a:spcAft>
                <a:spcPts val="0"/>
              </a:spcAft>
              <a:buNone/>
            </a:pPr>
            <a:r>
              <a:t/>
            </a:r>
            <a:endParaRPr sz="2000"/>
          </a:p>
        </p:txBody>
      </p:sp>
      <p:grpSp>
        <p:nvGrpSpPr>
          <p:cNvPr id="167" name="Google Shape;167;p23"/>
          <p:cNvGrpSpPr/>
          <p:nvPr/>
        </p:nvGrpSpPr>
        <p:grpSpPr>
          <a:xfrm>
            <a:off x="930469" y="1980816"/>
            <a:ext cx="603499" cy="605867"/>
            <a:chOff x="3782700" y="1538288"/>
            <a:chExt cx="1578600" cy="1578600"/>
          </a:xfrm>
        </p:grpSpPr>
        <p:sp>
          <p:nvSpPr>
            <p:cNvPr id="168" name="Google Shape;168;p23"/>
            <p:cNvSpPr/>
            <p:nvPr/>
          </p:nvSpPr>
          <p:spPr>
            <a:xfrm>
              <a:off x="3782700" y="27574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rot="-5400000">
              <a:off x="5001900" y="27574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rot="5400000">
              <a:off x="3782700" y="15382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rot="10800000">
              <a:off x="5001900" y="15382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23"/>
          <p:cNvSpPr txBox="1"/>
          <p:nvPr>
            <p:ph idx="12" type="sldNum"/>
          </p:nvPr>
        </p:nvSpPr>
        <p:spPr>
          <a:xfrm>
            <a:off x="4297650" y="4777483"/>
            <a:ext cx="548700" cy="3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73" name="Google Shape;173;p23"/>
          <p:cNvGrpSpPr/>
          <p:nvPr/>
        </p:nvGrpSpPr>
        <p:grpSpPr>
          <a:xfrm>
            <a:off x="5353200" y="373572"/>
            <a:ext cx="2119546" cy="4396359"/>
            <a:chOff x="2547150" y="238125"/>
            <a:chExt cx="2525675" cy="5238750"/>
          </a:xfrm>
        </p:grpSpPr>
        <p:sp>
          <p:nvSpPr>
            <p:cNvPr id="174" name="Google Shape;174;p23"/>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8" name="Google Shape;178;p23"/>
          <p:cNvPicPr preferRelativeResize="0"/>
          <p:nvPr/>
        </p:nvPicPr>
        <p:blipFill rotWithShape="1">
          <a:blip r:embed="rId3">
            <a:alphaModFix/>
          </a:blip>
          <a:srcRect b="23786" l="0" r="0" t="0"/>
          <a:stretch/>
        </p:blipFill>
        <p:spPr>
          <a:xfrm>
            <a:off x="5399525" y="756087"/>
            <a:ext cx="2025525" cy="3631750"/>
          </a:xfrm>
          <a:prstGeom prst="rect">
            <a:avLst/>
          </a:prstGeom>
          <a:noFill/>
          <a:ln>
            <a:noFill/>
          </a:ln>
        </p:spPr>
      </p:pic>
      <p:pic>
        <p:nvPicPr>
          <p:cNvPr id="179" name="Google Shape;179;p23"/>
          <p:cNvPicPr preferRelativeResize="0"/>
          <p:nvPr/>
        </p:nvPicPr>
        <p:blipFill rotWithShape="1">
          <a:blip r:embed="rId4">
            <a:alphaModFix/>
          </a:blip>
          <a:srcRect b="0" l="0" r="11971" t="0"/>
          <a:stretch/>
        </p:blipFill>
        <p:spPr>
          <a:xfrm>
            <a:off x="5046663" y="335413"/>
            <a:ext cx="3937225" cy="4472675"/>
          </a:xfrm>
          <a:prstGeom prst="rect">
            <a:avLst/>
          </a:prstGeom>
          <a:noFill/>
          <a:ln>
            <a:noFill/>
          </a:ln>
        </p:spPr>
      </p:pic>
      <p:pic>
        <p:nvPicPr>
          <p:cNvPr id="180" name="Google Shape;180;p23"/>
          <p:cNvPicPr preferRelativeResize="0"/>
          <p:nvPr/>
        </p:nvPicPr>
        <p:blipFill>
          <a:blip r:embed="rId5">
            <a:alphaModFix/>
          </a:blip>
          <a:stretch>
            <a:fillRect/>
          </a:stretch>
        </p:blipFill>
        <p:spPr>
          <a:xfrm>
            <a:off x="854688" y="3925988"/>
            <a:ext cx="3990975" cy="619125"/>
          </a:xfrm>
          <a:prstGeom prst="rect">
            <a:avLst/>
          </a:prstGeom>
          <a:noFill/>
          <a:ln>
            <a:noFill/>
          </a:ln>
        </p:spPr>
      </p:pic>
      <p:grpSp>
        <p:nvGrpSpPr>
          <p:cNvPr id="181" name="Google Shape;181;p23"/>
          <p:cNvGrpSpPr/>
          <p:nvPr/>
        </p:nvGrpSpPr>
        <p:grpSpPr>
          <a:xfrm>
            <a:off x="1054082" y="2103559"/>
            <a:ext cx="356303" cy="360400"/>
            <a:chOff x="5297950" y="1632050"/>
            <a:chExt cx="426200" cy="431100"/>
          </a:xfrm>
        </p:grpSpPr>
        <p:sp>
          <p:nvSpPr>
            <p:cNvPr id="182" name="Google Shape;182;p23"/>
            <p:cNvSpPr/>
            <p:nvPr/>
          </p:nvSpPr>
          <p:spPr>
            <a:xfrm>
              <a:off x="5404800" y="1936125"/>
              <a:ext cx="212500" cy="127025"/>
            </a:xfrm>
            <a:custGeom>
              <a:rect b="b" l="l" r="r" t="t"/>
              <a:pathLst>
                <a:path extrusionOk="0" h="5081" w="850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5297950" y="1632050"/>
              <a:ext cx="426200" cy="294950"/>
            </a:xfrm>
            <a:custGeom>
              <a:rect b="b" l="l" r="r" t="t"/>
              <a:pathLst>
                <a:path extrusionOk="0" h="11798" w="17048">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4" name="Google Shape;184;p23"/>
          <p:cNvPicPr preferRelativeResize="0"/>
          <p:nvPr/>
        </p:nvPicPr>
        <p:blipFill>
          <a:blip r:embed="rId6">
            <a:alphaModFix/>
          </a:blip>
          <a:stretch>
            <a:fillRect/>
          </a:stretch>
        </p:blipFill>
        <p:spPr>
          <a:xfrm>
            <a:off x="169700" y="192850"/>
            <a:ext cx="6061174" cy="4780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84"/>
                                        </p:tgtEl>
                                      </p:cBhvr>
                                    </p:animEffect>
                                    <p:set>
                                      <p:cBhvr>
                                        <p:cTn dur="1" fill="hold">
                                          <p:stCondLst>
                                            <p:cond delay="1000"/>
                                          </p:stCondLst>
                                        </p:cTn>
                                        <p:tgtEl>
                                          <p:spTgt spid="18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0" name="Google Shape;190;p24"/>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a:t>
            </a:r>
            <a:r>
              <a:rPr lang="en"/>
              <a:t>. Active Players in the Top 5</a:t>
            </a:r>
            <a:endParaRPr/>
          </a:p>
        </p:txBody>
      </p:sp>
      <p:pic>
        <p:nvPicPr>
          <p:cNvPr id="191" name="Google Shape;191;p24"/>
          <p:cNvPicPr preferRelativeResize="0"/>
          <p:nvPr/>
        </p:nvPicPr>
        <p:blipFill>
          <a:blip r:embed="rId3">
            <a:alphaModFix/>
          </a:blip>
          <a:stretch>
            <a:fillRect/>
          </a:stretch>
        </p:blipFill>
        <p:spPr>
          <a:xfrm>
            <a:off x="459175" y="1350125"/>
            <a:ext cx="3717300" cy="3717300"/>
          </a:xfrm>
          <a:prstGeom prst="rect">
            <a:avLst/>
          </a:prstGeom>
          <a:noFill/>
          <a:ln>
            <a:noFill/>
          </a:ln>
        </p:spPr>
      </p:pic>
      <p:pic>
        <p:nvPicPr>
          <p:cNvPr id="192" name="Google Shape;192;p24"/>
          <p:cNvPicPr preferRelativeResize="0"/>
          <p:nvPr/>
        </p:nvPicPr>
        <p:blipFill>
          <a:blip r:embed="rId4">
            <a:alphaModFix/>
          </a:blip>
          <a:stretch>
            <a:fillRect/>
          </a:stretch>
        </p:blipFill>
        <p:spPr>
          <a:xfrm>
            <a:off x="4916100" y="1350125"/>
            <a:ext cx="3717300" cy="3717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25"/>
          <p:cNvSpPr txBox="1"/>
          <p:nvPr>
            <p:ph idx="4294967295" type="title"/>
          </p:nvPr>
        </p:nvSpPr>
        <p:spPr>
          <a:xfrm>
            <a:off x="2671800" y="754500"/>
            <a:ext cx="38004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chemeClr val="accent1"/>
                </a:highlight>
              </a:rPr>
              <a:t>The “Big 4” of Men’s Tennis</a:t>
            </a:r>
            <a:endParaRPr>
              <a:highlight>
                <a:schemeClr val="accent1"/>
              </a:highlight>
            </a:endParaRPr>
          </a:p>
        </p:txBody>
      </p:sp>
      <p:grpSp>
        <p:nvGrpSpPr>
          <p:cNvPr id="198" name="Google Shape;198;p25"/>
          <p:cNvGrpSpPr/>
          <p:nvPr/>
        </p:nvGrpSpPr>
        <p:grpSpPr>
          <a:xfrm>
            <a:off x="3593584" y="754423"/>
            <a:ext cx="1956833" cy="1958253"/>
            <a:chOff x="3782700" y="1538288"/>
            <a:chExt cx="1578600" cy="1578600"/>
          </a:xfrm>
        </p:grpSpPr>
        <p:sp>
          <p:nvSpPr>
            <p:cNvPr id="199" name="Google Shape;199;p25"/>
            <p:cNvSpPr/>
            <p:nvPr/>
          </p:nvSpPr>
          <p:spPr>
            <a:xfrm>
              <a:off x="3782700" y="27574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5"/>
            <p:cNvSpPr/>
            <p:nvPr/>
          </p:nvSpPr>
          <p:spPr>
            <a:xfrm rot="-5400000">
              <a:off x="5001900" y="27574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5"/>
            <p:cNvSpPr/>
            <p:nvPr/>
          </p:nvSpPr>
          <p:spPr>
            <a:xfrm rot="5400000">
              <a:off x="3782700" y="15382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5"/>
            <p:cNvSpPr/>
            <p:nvPr/>
          </p:nvSpPr>
          <p:spPr>
            <a:xfrm rot="10800000">
              <a:off x="5001900" y="15382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25"/>
          <p:cNvSpPr txBox="1"/>
          <p:nvPr/>
        </p:nvSpPr>
        <p:spPr>
          <a:xfrm>
            <a:off x="692400" y="4579700"/>
            <a:ext cx="771600" cy="4002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4"/>
                </a:solidFill>
                <a:latin typeface="Montserrat"/>
                <a:ea typeface="Montserrat"/>
                <a:cs typeface="Montserrat"/>
                <a:sym typeface="Montserrat"/>
              </a:rPr>
              <a:t>Nadal</a:t>
            </a:r>
            <a:endParaRPr b="1">
              <a:solidFill>
                <a:schemeClr val="accent4"/>
              </a:solidFill>
              <a:latin typeface="Montserrat"/>
              <a:ea typeface="Montserrat"/>
              <a:cs typeface="Montserrat"/>
              <a:sym typeface="Montserrat"/>
            </a:endParaRPr>
          </a:p>
        </p:txBody>
      </p:sp>
      <p:sp>
        <p:nvSpPr>
          <p:cNvPr id="204" name="Google Shape;204;p25"/>
          <p:cNvSpPr txBox="1"/>
          <p:nvPr/>
        </p:nvSpPr>
        <p:spPr>
          <a:xfrm>
            <a:off x="2908050" y="4579700"/>
            <a:ext cx="989100" cy="4002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2"/>
                </a:solidFill>
                <a:latin typeface="Montserrat"/>
                <a:ea typeface="Montserrat"/>
                <a:cs typeface="Montserrat"/>
                <a:sym typeface="Montserrat"/>
              </a:rPr>
              <a:t>Federer</a:t>
            </a:r>
            <a:endParaRPr b="1">
              <a:solidFill>
                <a:schemeClr val="lt2"/>
              </a:solidFill>
              <a:latin typeface="Montserrat"/>
              <a:ea typeface="Montserrat"/>
              <a:cs typeface="Montserrat"/>
              <a:sym typeface="Montserrat"/>
            </a:endParaRPr>
          </a:p>
        </p:txBody>
      </p:sp>
      <p:sp>
        <p:nvSpPr>
          <p:cNvPr id="205" name="Google Shape;205;p25"/>
          <p:cNvSpPr txBox="1"/>
          <p:nvPr/>
        </p:nvSpPr>
        <p:spPr>
          <a:xfrm>
            <a:off x="5167300" y="4579700"/>
            <a:ext cx="1107000" cy="4002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4"/>
                </a:solidFill>
                <a:latin typeface="Montserrat"/>
                <a:ea typeface="Montserrat"/>
                <a:cs typeface="Montserrat"/>
                <a:sym typeface="Montserrat"/>
              </a:rPr>
              <a:t>Djokovic</a:t>
            </a:r>
            <a:endParaRPr b="1">
              <a:solidFill>
                <a:schemeClr val="accent4"/>
              </a:solidFill>
              <a:latin typeface="Montserrat"/>
              <a:ea typeface="Montserrat"/>
              <a:cs typeface="Montserrat"/>
              <a:sym typeface="Montserrat"/>
            </a:endParaRPr>
          </a:p>
        </p:txBody>
      </p:sp>
      <p:sp>
        <p:nvSpPr>
          <p:cNvPr id="206" name="Google Shape;206;p25"/>
          <p:cNvSpPr txBox="1"/>
          <p:nvPr/>
        </p:nvSpPr>
        <p:spPr>
          <a:xfrm>
            <a:off x="7653250" y="4579700"/>
            <a:ext cx="902700" cy="4002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2"/>
                </a:solidFill>
                <a:latin typeface="Montserrat"/>
                <a:ea typeface="Montserrat"/>
                <a:cs typeface="Montserrat"/>
                <a:sym typeface="Montserrat"/>
              </a:rPr>
              <a:t>Murray</a:t>
            </a:r>
            <a:endParaRPr b="1">
              <a:solidFill>
                <a:schemeClr val="lt2"/>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idx="1" type="body"/>
          </p:nvPr>
        </p:nvSpPr>
        <p:spPr>
          <a:xfrm>
            <a:off x="3165234" y="1146050"/>
            <a:ext cx="4809000" cy="3251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When was the last time someone outside of the Big 4 was ranked #1 or #2?</a:t>
            </a:r>
            <a:endParaRPr b="1"/>
          </a:p>
        </p:txBody>
      </p:sp>
      <p:sp>
        <p:nvSpPr>
          <p:cNvPr id="212" name="Google Shape;212;p26"/>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16" name="Shape 216"/>
        <p:cNvGrpSpPr/>
        <p:nvPr/>
      </p:nvGrpSpPr>
      <p:grpSpPr>
        <a:xfrm>
          <a:off x="0" y="0"/>
          <a:ext cx="0" cy="0"/>
          <a:chOff x="0" y="0"/>
          <a:chExt cx="0" cy="0"/>
        </a:xfrm>
      </p:grpSpPr>
      <p:pic>
        <p:nvPicPr>
          <p:cNvPr id="217" name="Google Shape;217;p27"/>
          <p:cNvPicPr preferRelativeResize="0"/>
          <p:nvPr/>
        </p:nvPicPr>
        <p:blipFill rotWithShape="1">
          <a:blip r:embed="rId3">
            <a:alphaModFix amt="75000"/>
          </a:blip>
          <a:srcRect b="2143" l="0" r="0" t="0"/>
          <a:stretch/>
        </p:blipFill>
        <p:spPr>
          <a:xfrm>
            <a:off x="0" y="-9361"/>
            <a:ext cx="9144001" cy="5042762"/>
          </a:xfrm>
          <a:prstGeom prst="rect">
            <a:avLst/>
          </a:prstGeom>
          <a:noFill/>
          <a:ln>
            <a:noFill/>
          </a:ln>
        </p:spPr>
      </p:pic>
      <p:sp>
        <p:nvSpPr>
          <p:cNvPr id="218" name="Google Shape;218;p27"/>
          <p:cNvSpPr txBox="1"/>
          <p:nvPr>
            <p:ph idx="4294967295" type="title"/>
          </p:nvPr>
        </p:nvSpPr>
        <p:spPr>
          <a:xfrm>
            <a:off x="2671800" y="754500"/>
            <a:ext cx="38004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highlight>
                  <a:schemeClr val="dk1"/>
                </a:highlight>
              </a:rPr>
              <a:t>July 2005!</a:t>
            </a:r>
            <a:endParaRPr>
              <a:solidFill>
                <a:schemeClr val="lt1"/>
              </a:solidFill>
              <a:highlight>
                <a:schemeClr val="dk1"/>
              </a:highlight>
            </a:endParaRPr>
          </a:p>
        </p:txBody>
      </p:sp>
      <p:grpSp>
        <p:nvGrpSpPr>
          <p:cNvPr id="219" name="Google Shape;219;p27"/>
          <p:cNvGrpSpPr/>
          <p:nvPr/>
        </p:nvGrpSpPr>
        <p:grpSpPr>
          <a:xfrm>
            <a:off x="3593584" y="754423"/>
            <a:ext cx="1956833" cy="1958253"/>
            <a:chOff x="3782700" y="1538288"/>
            <a:chExt cx="1578600" cy="1578600"/>
          </a:xfrm>
        </p:grpSpPr>
        <p:sp>
          <p:nvSpPr>
            <p:cNvPr id="220" name="Google Shape;220;p27"/>
            <p:cNvSpPr/>
            <p:nvPr/>
          </p:nvSpPr>
          <p:spPr>
            <a:xfrm>
              <a:off x="3782700" y="27574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p:nvPr/>
          </p:nvSpPr>
          <p:spPr>
            <a:xfrm rot="-5400000">
              <a:off x="5001900" y="27574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p:nvPr/>
          </p:nvSpPr>
          <p:spPr>
            <a:xfrm rot="5400000">
              <a:off x="3782700" y="15382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rot="10800000">
              <a:off x="5001900" y="15382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9" name="Google Shape;229;p28"/>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a:t>
            </a:r>
            <a:r>
              <a:rPr lang="en"/>
              <a:t>. # of Unique Top 2 Players</a:t>
            </a:r>
            <a:endParaRPr/>
          </a:p>
        </p:txBody>
      </p:sp>
      <p:pic>
        <p:nvPicPr>
          <p:cNvPr id="230" name="Google Shape;230;p28"/>
          <p:cNvPicPr preferRelativeResize="0"/>
          <p:nvPr/>
        </p:nvPicPr>
        <p:blipFill>
          <a:blip r:embed="rId3">
            <a:alphaModFix/>
          </a:blip>
          <a:stretch>
            <a:fillRect/>
          </a:stretch>
        </p:blipFill>
        <p:spPr>
          <a:xfrm>
            <a:off x="1560300" y="1350125"/>
            <a:ext cx="6023402" cy="3717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Average # of Unique Top 2 Players</a:t>
            </a:r>
            <a:endParaRPr/>
          </a:p>
        </p:txBody>
      </p:sp>
      <p:graphicFrame>
        <p:nvGraphicFramePr>
          <p:cNvPr id="236" name="Google Shape;236;p29"/>
          <p:cNvGraphicFramePr/>
          <p:nvPr/>
        </p:nvGraphicFramePr>
        <p:xfrm>
          <a:off x="825200" y="1658038"/>
          <a:ext cx="3000000" cy="3000000"/>
        </p:xfrm>
        <a:graphic>
          <a:graphicData uri="http://schemas.openxmlformats.org/drawingml/2006/table">
            <a:tbl>
              <a:tblPr>
                <a:noFill/>
                <a:tableStyleId>{CD4EA124-CF3D-498F-9D01-08B863E7B041}</a:tableStyleId>
              </a:tblPr>
              <a:tblGrid>
                <a:gridCol w="1867600"/>
                <a:gridCol w="1867600"/>
                <a:gridCol w="1867600"/>
                <a:gridCol w="1867600"/>
              </a:tblGrid>
              <a:tr h="572625">
                <a:tc>
                  <a:txBody>
                    <a:bodyPr/>
                    <a:lstStyle/>
                    <a:p>
                      <a:pPr indent="0" lvl="0" marL="0" rtl="0" algn="l">
                        <a:spcBef>
                          <a:spcPts val="0"/>
                        </a:spcBef>
                        <a:spcAft>
                          <a:spcPts val="0"/>
                        </a:spcAft>
                        <a:buNone/>
                      </a:pPr>
                      <a:r>
                        <a:t/>
                      </a:r>
                      <a:endParaRPr sz="1100">
                        <a:solidFill>
                          <a:schemeClr val="dk1"/>
                        </a:solidFill>
                        <a:latin typeface="Montserrat"/>
                        <a:ea typeface="Montserrat"/>
                        <a:cs typeface="Montserrat"/>
                        <a:sym typeface="Montserrat"/>
                      </a:endParaRPr>
                    </a:p>
                  </a:txBody>
                  <a:tcPr marT="68575" marB="68575" marR="91425" marL="91425" anchor="ctr">
                    <a:lnL cap="flat" cmpd="sng" w="114300">
                      <a:solidFill>
                        <a:schemeClr val="accent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14300">
                      <a:solidFill>
                        <a:schemeClr val="accent2"/>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Montserrat"/>
                          <a:ea typeface="Montserrat"/>
                          <a:cs typeface="Montserrat"/>
                          <a:sym typeface="Montserrat"/>
                        </a:rPr>
                        <a:t>Before 2005</a:t>
                      </a:r>
                      <a:endParaRPr sz="1100">
                        <a:solidFill>
                          <a:schemeClr val="dk1"/>
                        </a:solidFill>
                        <a:latin typeface="Montserrat"/>
                        <a:ea typeface="Montserrat"/>
                        <a:cs typeface="Montserrat"/>
                        <a:sym typeface="Montserrat"/>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14300">
                      <a:solidFill>
                        <a:schemeClr val="accent2"/>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Montserrat"/>
                          <a:ea typeface="Montserrat"/>
                          <a:cs typeface="Montserrat"/>
                          <a:sym typeface="Montserrat"/>
                        </a:rPr>
                        <a:t>After 2005</a:t>
                      </a:r>
                      <a:endParaRPr sz="1100">
                        <a:solidFill>
                          <a:schemeClr val="dk1"/>
                        </a:solidFill>
                        <a:latin typeface="Montserrat"/>
                        <a:ea typeface="Montserrat"/>
                        <a:cs typeface="Montserrat"/>
                        <a:sym typeface="Montserrat"/>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14300">
                      <a:solidFill>
                        <a:schemeClr val="accent2"/>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Montserrat"/>
                          <a:ea typeface="Montserrat"/>
                          <a:cs typeface="Montserrat"/>
                          <a:sym typeface="Montserrat"/>
                        </a:rPr>
                        <a:t>Difference</a:t>
                      </a:r>
                      <a:endParaRPr sz="1100">
                        <a:solidFill>
                          <a:schemeClr val="dk1"/>
                        </a:solidFill>
                        <a:latin typeface="Montserrat"/>
                        <a:ea typeface="Montserrat"/>
                        <a:cs typeface="Montserrat"/>
                        <a:sym typeface="Montserrat"/>
                      </a:endParaRPr>
                    </a:p>
                  </a:txBody>
                  <a:tcPr marT="68575" marB="68575" marR="91425" marL="91425" anchor="ctr">
                    <a:lnL cap="flat" cmpd="sng" w="9525">
                      <a:solidFill>
                        <a:srgbClr val="000000">
                          <a:alpha val="0"/>
                        </a:srgbClr>
                      </a:solidFill>
                      <a:prstDash val="solid"/>
                      <a:round/>
                      <a:headEnd len="sm" w="sm" type="none"/>
                      <a:tailEnd len="sm" w="sm" type="none"/>
                    </a:lnL>
                    <a:lnR cap="flat" cmpd="sng" w="114300">
                      <a:solidFill>
                        <a:schemeClr val="accent2"/>
                      </a:solidFill>
                      <a:prstDash val="solid"/>
                      <a:round/>
                      <a:headEnd len="sm" w="sm" type="none"/>
                      <a:tailEnd len="sm" w="sm" type="none"/>
                    </a:lnR>
                    <a:lnT cap="flat" cmpd="sng" w="114300">
                      <a:solidFill>
                        <a:schemeClr val="accent2"/>
                      </a:solidFill>
                      <a:prstDash val="solid"/>
                      <a:round/>
                      <a:headEnd len="sm" w="sm" type="none"/>
                      <a:tailEnd len="sm" w="sm" type="none"/>
                    </a:lnT>
                    <a:lnB cap="flat" cmpd="sng" w="9525">
                      <a:solidFill>
                        <a:schemeClr val="accent4"/>
                      </a:solidFill>
                      <a:prstDash val="solid"/>
                      <a:round/>
                      <a:headEnd len="sm" w="sm" type="none"/>
                      <a:tailEnd len="sm" w="sm" type="none"/>
                    </a:lnB>
                  </a:tcPr>
                </a:tc>
              </a:tr>
              <a:tr h="572625">
                <a:tc>
                  <a:txBody>
                    <a:bodyPr/>
                    <a:lstStyle/>
                    <a:p>
                      <a:pPr indent="0" lvl="0" marL="0" rtl="0" algn="r">
                        <a:spcBef>
                          <a:spcPts val="0"/>
                        </a:spcBef>
                        <a:spcAft>
                          <a:spcPts val="0"/>
                        </a:spcAft>
                        <a:buNone/>
                      </a:pPr>
                      <a:r>
                        <a:rPr lang="en" sz="1100">
                          <a:solidFill>
                            <a:schemeClr val="dk1"/>
                          </a:solidFill>
                          <a:latin typeface="Montserrat"/>
                          <a:ea typeface="Montserrat"/>
                          <a:cs typeface="Montserrat"/>
                          <a:sym typeface="Montserrat"/>
                        </a:rPr>
                        <a:t>WTA</a:t>
                      </a:r>
                      <a:endParaRPr sz="1100">
                        <a:solidFill>
                          <a:schemeClr val="dk1"/>
                        </a:solidFill>
                        <a:latin typeface="Montserrat"/>
                        <a:ea typeface="Montserrat"/>
                        <a:cs typeface="Montserrat"/>
                        <a:sym typeface="Montserrat"/>
                      </a:endParaRPr>
                    </a:p>
                  </a:txBody>
                  <a:tcPr marT="68575" marB="68575" marR="91425" marL="91425" anchor="ctr">
                    <a:lnL cap="flat" cmpd="sng" w="114300">
                      <a:solidFill>
                        <a:schemeClr val="accent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3.4375</a:t>
                      </a:r>
                      <a:endParaRPr sz="1400">
                        <a:solidFill>
                          <a:schemeClr val="dk1"/>
                        </a:solidFill>
                        <a:latin typeface="Montserrat"/>
                        <a:ea typeface="Montserrat"/>
                        <a:cs typeface="Montserrat"/>
                        <a:sym typeface="Montserrat"/>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4.5625</a:t>
                      </a:r>
                      <a:endParaRPr sz="1400">
                        <a:solidFill>
                          <a:schemeClr val="dk1"/>
                        </a:solidFill>
                        <a:latin typeface="Montserrat"/>
                        <a:ea typeface="Montserrat"/>
                        <a:cs typeface="Montserrat"/>
                        <a:sym typeface="Montserrat"/>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u="sng">
                          <a:solidFill>
                            <a:schemeClr val="dk1"/>
                          </a:solidFill>
                          <a:latin typeface="Montserrat"/>
                          <a:ea typeface="Montserrat"/>
                          <a:cs typeface="Montserrat"/>
                          <a:sym typeface="Montserrat"/>
                        </a:rPr>
                        <a:t>+1.1250</a:t>
                      </a:r>
                      <a:endParaRPr sz="1400" u="sng">
                        <a:solidFill>
                          <a:schemeClr val="dk1"/>
                        </a:solidFill>
                        <a:latin typeface="Montserrat"/>
                        <a:ea typeface="Montserrat"/>
                        <a:cs typeface="Montserrat"/>
                        <a:sym typeface="Montserrat"/>
                      </a:endParaRPr>
                    </a:p>
                  </a:txBody>
                  <a:tcPr marT="68575" marB="68575" marR="91425" marL="91425" anchor="ctr">
                    <a:lnL cap="flat" cmpd="sng" w="9525">
                      <a:solidFill>
                        <a:srgbClr val="000000">
                          <a:alpha val="0"/>
                        </a:srgbClr>
                      </a:solidFill>
                      <a:prstDash val="solid"/>
                      <a:round/>
                      <a:headEnd len="sm" w="sm" type="none"/>
                      <a:tailEnd len="sm" w="sm" type="none"/>
                    </a:lnL>
                    <a:lnR cap="flat" cmpd="sng" w="114300">
                      <a:solidFill>
                        <a:schemeClr val="accent2"/>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572625">
                <a:tc>
                  <a:txBody>
                    <a:bodyPr/>
                    <a:lstStyle/>
                    <a:p>
                      <a:pPr indent="0" lvl="0" marL="0" rtl="0" algn="r">
                        <a:spcBef>
                          <a:spcPts val="0"/>
                        </a:spcBef>
                        <a:spcAft>
                          <a:spcPts val="0"/>
                        </a:spcAft>
                        <a:buNone/>
                      </a:pPr>
                      <a:r>
                        <a:rPr lang="en" sz="1100">
                          <a:solidFill>
                            <a:schemeClr val="dk1"/>
                          </a:solidFill>
                          <a:latin typeface="Montserrat"/>
                          <a:ea typeface="Montserrat"/>
                          <a:cs typeface="Montserrat"/>
                          <a:sym typeface="Montserrat"/>
                        </a:rPr>
                        <a:t>ATP</a:t>
                      </a:r>
                      <a:endParaRPr sz="1100">
                        <a:solidFill>
                          <a:schemeClr val="dk1"/>
                        </a:solidFill>
                        <a:latin typeface="Montserrat"/>
                        <a:ea typeface="Montserrat"/>
                        <a:cs typeface="Montserrat"/>
                        <a:sym typeface="Montserrat"/>
                      </a:endParaRPr>
                    </a:p>
                  </a:txBody>
                  <a:tcPr marT="68575" marB="68575" marR="91425" marL="91425" anchor="ctr">
                    <a:lnL cap="flat" cmpd="sng" w="114300">
                      <a:solidFill>
                        <a:schemeClr val="accent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4.2500</a:t>
                      </a:r>
                      <a:endParaRPr sz="1400">
                        <a:solidFill>
                          <a:schemeClr val="dk1"/>
                        </a:solidFill>
                        <a:latin typeface="Montserrat"/>
                        <a:ea typeface="Montserrat"/>
                        <a:cs typeface="Montserrat"/>
                        <a:sym typeface="Montserrat"/>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2.8125</a:t>
                      </a:r>
                      <a:endParaRPr sz="1400">
                        <a:solidFill>
                          <a:schemeClr val="dk1"/>
                        </a:solidFill>
                        <a:latin typeface="Montserrat"/>
                        <a:ea typeface="Montserrat"/>
                        <a:cs typeface="Montserrat"/>
                        <a:sym typeface="Montserrat"/>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lang="en" u="sng">
                          <a:solidFill>
                            <a:schemeClr val="dk1"/>
                          </a:solidFill>
                          <a:latin typeface="Montserrat"/>
                          <a:ea typeface="Montserrat"/>
                          <a:cs typeface="Montserrat"/>
                          <a:sym typeface="Montserrat"/>
                        </a:rPr>
                        <a:t>-1.4375</a:t>
                      </a:r>
                      <a:endParaRPr sz="1400" u="sng">
                        <a:solidFill>
                          <a:schemeClr val="dk1"/>
                        </a:solidFill>
                        <a:latin typeface="Montserrat"/>
                        <a:ea typeface="Montserrat"/>
                        <a:cs typeface="Montserrat"/>
                        <a:sym typeface="Montserrat"/>
                      </a:endParaRPr>
                    </a:p>
                  </a:txBody>
                  <a:tcPr marT="68575" marB="68575" marR="91425" marL="91425" anchor="ctr">
                    <a:lnL cap="flat" cmpd="sng" w="9525">
                      <a:solidFill>
                        <a:srgbClr val="000000">
                          <a:alpha val="0"/>
                        </a:srgbClr>
                      </a:solidFill>
                      <a:prstDash val="solid"/>
                      <a:round/>
                      <a:headEnd len="sm" w="sm" type="none"/>
                      <a:tailEnd len="sm" w="sm" type="none"/>
                    </a:lnL>
                    <a:lnR cap="flat" cmpd="sng" w="114300">
                      <a:solidFill>
                        <a:schemeClr val="accent2"/>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572625">
                <a:tc>
                  <a:txBody>
                    <a:bodyPr/>
                    <a:lstStyle/>
                    <a:p>
                      <a:pPr indent="0" lvl="0" marL="0" rtl="0" algn="r">
                        <a:spcBef>
                          <a:spcPts val="0"/>
                        </a:spcBef>
                        <a:spcAft>
                          <a:spcPts val="0"/>
                        </a:spcAft>
                        <a:buNone/>
                      </a:pPr>
                      <a:r>
                        <a:rPr lang="en" sz="1100">
                          <a:solidFill>
                            <a:schemeClr val="dk1"/>
                          </a:solidFill>
                          <a:latin typeface="Montserrat"/>
                          <a:ea typeface="Montserrat"/>
                          <a:cs typeface="Montserrat"/>
                          <a:sym typeface="Montserrat"/>
                        </a:rPr>
                        <a:t>Difference</a:t>
                      </a:r>
                      <a:endParaRPr sz="1100">
                        <a:solidFill>
                          <a:schemeClr val="dk1"/>
                        </a:solidFill>
                        <a:latin typeface="Montserrat"/>
                        <a:ea typeface="Montserrat"/>
                        <a:cs typeface="Montserrat"/>
                        <a:sym typeface="Montserrat"/>
                      </a:endParaRPr>
                    </a:p>
                    <a:p>
                      <a:pPr indent="0" lvl="0" marL="0" rtl="0" algn="r">
                        <a:spcBef>
                          <a:spcPts val="0"/>
                        </a:spcBef>
                        <a:spcAft>
                          <a:spcPts val="0"/>
                        </a:spcAft>
                        <a:buNone/>
                      </a:pPr>
                      <a:r>
                        <a:rPr lang="en" sz="1000">
                          <a:solidFill>
                            <a:schemeClr val="dk1"/>
                          </a:solidFill>
                          <a:latin typeface="Montserrat"/>
                          <a:ea typeface="Montserrat"/>
                          <a:cs typeface="Montserrat"/>
                          <a:sym typeface="Montserrat"/>
                        </a:rPr>
                        <a:t>(between WTA &amp; ATP)</a:t>
                      </a:r>
                      <a:endParaRPr sz="1000">
                        <a:solidFill>
                          <a:schemeClr val="dk1"/>
                        </a:solidFill>
                        <a:latin typeface="Montserrat"/>
                        <a:ea typeface="Montserrat"/>
                        <a:cs typeface="Montserrat"/>
                        <a:sym typeface="Montserrat"/>
                      </a:endParaRPr>
                    </a:p>
                  </a:txBody>
                  <a:tcPr marT="68575" marB="68575" marR="91425" marL="91425" anchor="ctr">
                    <a:lnL cap="flat" cmpd="sng" w="114300">
                      <a:solidFill>
                        <a:schemeClr val="accent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1143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u="sng">
                          <a:solidFill>
                            <a:schemeClr val="dk1"/>
                          </a:solidFill>
                          <a:latin typeface="Montserrat"/>
                          <a:ea typeface="Montserrat"/>
                          <a:cs typeface="Montserrat"/>
                          <a:sym typeface="Montserrat"/>
                        </a:rPr>
                        <a:t>-0.8125</a:t>
                      </a:r>
                      <a:endParaRPr sz="1400" u="sng">
                        <a:solidFill>
                          <a:schemeClr val="dk1"/>
                        </a:solidFill>
                        <a:latin typeface="Montserrat"/>
                        <a:ea typeface="Montserrat"/>
                        <a:cs typeface="Montserrat"/>
                        <a:sym typeface="Montserrat"/>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1143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u="sng">
                          <a:solidFill>
                            <a:schemeClr val="dk1"/>
                          </a:solidFill>
                          <a:latin typeface="Montserrat"/>
                          <a:ea typeface="Montserrat"/>
                          <a:cs typeface="Montserrat"/>
                          <a:sym typeface="Montserrat"/>
                        </a:rPr>
                        <a:t>+1.7500</a:t>
                      </a:r>
                      <a:endParaRPr sz="1400" u="sng">
                        <a:solidFill>
                          <a:schemeClr val="dk1"/>
                        </a:solidFill>
                        <a:latin typeface="Montserrat"/>
                        <a:ea typeface="Montserrat"/>
                        <a:cs typeface="Montserrat"/>
                        <a:sym typeface="Montserrat"/>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1143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+2.5625</a:t>
                      </a:r>
                      <a:endParaRPr b="1" sz="1400">
                        <a:solidFill>
                          <a:schemeClr val="dk1"/>
                        </a:solidFill>
                        <a:latin typeface="Montserrat"/>
                        <a:ea typeface="Montserrat"/>
                        <a:cs typeface="Montserrat"/>
                        <a:sym typeface="Montserrat"/>
                      </a:endParaRPr>
                    </a:p>
                  </a:txBody>
                  <a:tcPr marT="68575" marB="68575" marR="91425" marL="91425" anchor="ctr">
                    <a:lnL cap="flat" cmpd="sng" w="9525">
                      <a:solidFill>
                        <a:srgbClr val="000000">
                          <a:alpha val="0"/>
                        </a:srgbClr>
                      </a:solidFill>
                      <a:prstDash val="solid"/>
                      <a:round/>
                      <a:headEnd len="sm" w="sm" type="none"/>
                      <a:tailEnd len="sm" w="sm" type="none"/>
                    </a:lnL>
                    <a:lnR cap="flat" cmpd="sng" w="114300">
                      <a:solidFill>
                        <a:schemeClr val="accent2"/>
                      </a:solidFill>
                      <a:prstDash val="solid"/>
                      <a:round/>
                      <a:headEnd len="sm" w="sm" type="none"/>
                      <a:tailEnd len="sm" w="sm" type="none"/>
                    </a:lnR>
                    <a:lnT cap="flat" cmpd="sng" w="9525">
                      <a:solidFill>
                        <a:schemeClr val="accent4"/>
                      </a:solidFill>
                      <a:prstDash val="solid"/>
                      <a:round/>
                      <a:headEnd len="sm" w="sm" type="none"/>
                      <a:tailEnd len="sm" w="sm" type="none"/>
                    </a:lnT>
                    <a:lnB cap="flat" cmpd="sng" w="114300">
                      <a:solidFill>
                        <a:schemeClr val="accent2"/>
                      </a:solidFill>
                      <a:prstDash val="solid"/>
                      <a:round/>
                      <a:headEnd len="sm" w="sm" type="none"/>
                      <a:tailEnd len="sm" w="sm" type="none"/>
                    </a:lnB>
                  </a:tcPr>
                </a:tc>
              </a:tr>
            </a:tbl>
          </a:graphicData>
        </a:graphic>
      </p:graphicFrame>
      <p:sp>
        <p:nvSpPr>
          <p:cNvPr id="237" name="Google Shape;237;p29"/>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7" name="Shape 67"/>
        <p:cNvGrpSpPr/>
        <p:nvPr/>
      </p:nvGrpSpPr>
      <p:grpSpPr>
        <a:xfrm>
          <a:off x="0" y="0"/>
          <a:ext cx="0" cy="0"/>
          <a:chOff x="0" y="0"/>
          <a:chExt cx="0" cy="0"/>
        </a:xfrm>
      </p:grpSpPr>
      <p:sp>
        <p:nvSpPr>
          <p:cNvPr id="68" name="Google Shape;68;p12"/>
          <p:cNvSpPr/>
          <p:nvPr/>
        </p:nvSpPr>
        <p:spPr>
          <a:xfrm>
            <a:off x="0" y="0"/>
            <a:ext cx="9144000" cy="171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54F5B"/>
              </a:solidFill>
            </a:endParaRPr>
          </a:p>
        </p:txBody>
      </p:sp>
      <p:sp>
        <p:nvSpPr>
          <p:cNvPr id="69" name="Google Shape;69;p12"/>
          <p:cNvSpPr/>
          <p:nvPr/>
        </p:nvSpPr>
        <p:spPr>
          <a:xfrm>
            <a:off x="0" y="1713036"/>
            <a:ext cx="9144000" cy="171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2"/>
          <p:cNvSpPr txBox="1"/>
          <p:nvPr>
            <p:ph idx="4294967295" type="ctrTitle"/>
          </p:nvPr>
        </p:nvSpPr>
        <p:spPr>
          <a:xfrm>
            <a:off x="685800" y="247950"/>
            <a:ext cx="7772400" cy="89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chemeClr val="accent1"/>
                </a:solidFill>
              </a:rPr>
              <a:t>WTA</a:t>
            </a:r>
            <a:endParaRPr sz="4800">
              <a:solidFill>
                <a:schemeClr val="accent1"/>
              </a:solidFill>
            </a:endParaRPr>
          </a:p>
        </p:txBody>
      </p:sp>
      <p:sp>
        <p:nvSpPr>
          <p:cNvPr id="71" name="Google Shape;71;p12"/>
          <p:cNvSpPr txBox="1"/>
          <p:nvPr>
            <p:ph idx="4294967295" type="subTitle"/>
          </p:nvPr>
        </p:nvSpPr>
        <p:spPr>
          <a:xfrm>
            <a:off x="685800" y="801709"/>
            <a:ext cx="7772400" cy="463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FFFFFF"/>
                </a:solidFill>
              </a:rPr>
              <a:t>Women’s Tennis Association</a:t>
            </a:r>
            <a:endParaRPr sz="2400">
              <a:solidFill>
                <a:srgbClr val="FFFFFF"/>
              </a:solidFill>
            </a:endParaRPr>
          </a:p>
        </p:txBody>
      </p:sp>
      <p:sp>
        <p:nvSpPr>
          <p:cNvPr id="72" name="Google Shape;72;p12"/>
          <p:cNvSpPr txBox="1"/>
          <p:nvPr>
            <p:ph idx="4294967295" type="ctrTitle"/>
          </p:nvPr>
        </p:nvSpPr>
        <p:spPr>
          <a:xfrm>
            <a:off x="685800" y="3676950"/>
            <a:ext cx="7772400" cy="89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chemeClr val="accent1"/>
                </a:solidFill>
              </a:rPr>
              <a:t>Grand Slams (GS)</a:t>
            </a:r>
            <a:endParaRPr sz="4800">
              <a:solidFill>
                <a:schemeClr val="accent1"/>
              </a:solidFill>
            </a:endParaRPr>
          </a:p>
        </p:txBody>
      </p:sp>
      <p:sp>
        <p:nvSpPr>
          <p:cNvPr id="73" name="Google Shape;73;p12"/>
          <p:cNvSpPr txBox="1"/>
          <p:nvPr>
            <p:ph idx="4294967295" type="subTitle"/>
          </p:nvPr>
        </p:nvSpPr>
        <p:spPr>
          <a:xfrm>
            <a:off x="685800" y="4230709"/>
            <a:ext cx="7772400" cy="463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four biggest tournaments in tennis.</a:t>
            </a:r>
            <a:endParaRPr sz="2400"/>
          </a:p>
        </p:txBody>
      </p:sp>
      <p:sp>
        <p:nvSpPr>
          <p:cNvPr id="74" name="Google Shape;74;p12"/>
          <p:cNvSpPr txBox="1"/>
          <p:nvPr>
            <p:ph idx="4294967295" type="ctrTitle"/>
          </p:nvPr>
        </p:nvSpPr>
        <p:spPr>
          <a:xfrm>
            <a:off x="685800" y="1962450"/>
            <a:ext cx="7772400" cy="89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chemeClr val="accent2"/>
                </a:solidFill>
              </a:rPr>
              <a:t>ATP</a:t>
            </a:r>
            <a:endParaRPr sz="4800">
              <a:solidFill>
                <a:schemeClr val="accent2"/>
              </a:solidFill>
            </a:endParaRPr>
          </a:p>
        </p:txBody>
      </p:sp>
      <p:sp>
        <p:nvSpPr>
          <p:cNvPr id="75" name="Google Shape;75;p12"/>
          <p:cNvSpPr txBox="1"/>
          <p:nvPr>
            <p:ph idx="4294967295" type="subTitle"/>
          </p:nvPr>
        </p:nvSpPr>
        <p:spPr>
          <a:xfrm>
            <a:off x="685800" y="2516209"/>
            <a:ext cx="7772400" cy="463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FFFFFF"/>
                </a:solidFill>
              </a:rPr>
              <a:t>Association of Tennis Professionals (Men’s Tennis)</a:t>
            </a:r>
            <a:endParaRPr sz="2400">
              <a:solidFill>
                <a:srgbClr val="FFFFFF"/>
              </a:solidFill>
            </a:endParaRPr>
          </a:p>
        </p:txBody>
      </p:sp>
      <p:sp>
        <p:nvSpPr>
          <p:cNvPr id="76" name="Google Shape;76;p12"/>
          <p:cNvSpPr txBox="1"/>
          <p:nvPr>
            <p:ph idx="12" type="sldNum"/>
          </p:nvPr>
        </p:nvSpPr>
        <p:spPr>
          <a:xfrm>
            <a:off x="4297650" y="4777483"/>
            <a:ext cx="548700" cy="3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0"/>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3" name="Google Shape;243;p30"/>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a:t>
            </a:r>
            <a:r>
              <a:rPr lang="en"/>
              <a:t>. Is the change in # of top 2 players between tours significant? </a:t>
            </a:r>
            <a:endParaRPr/>
          </a:p>
        </p:txBody>
      </p:sp>
      <p:pic>
        <p:nvPicPr>
          <p:cNvPr id="244" name="Google Shape;244;p30"/>
          <p:cNvPicPr preferRelativeResize="0"/>
          <p:nvPr/>
        </p:nvPicPr>
        <p:blipFill>
          <a:blip r:embed="rId3">
            <a:alphaModFix/>
          </a:blip>
          <a:stretch>
            <a:fillRect/>
          </a:stretch>
        </p:blipFill>
        <p:spPr>
          <a:xfrm>
            <a:off x="1458450" y="1377625"/>
            <a:ext cx="6102126" cy="3765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1"/>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 is the WTA more inconsistent?</a:t>
            </a:r>
            <a:endParaRPr/>
          </a:p>
        </p:txBody>
      </p:sp>
      <p:sp>
        <p:nvSpPr>
          <p:cNvPr id="250" name="Google Shape;250;p31"/>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1" name="Google Shape;251;p31"/>
          <p:cNvSpPr/>
          <p:nvPr/>
        </p:nvSpPr>
        <p:spPr>
          <a:xfrm>
            <a:off x="0" y="25234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31"/>
          <p:cNvSpPr/>
          <p:nvPr/>
        </p:nvSpPr>
        <p:spPr>
          <a:xfrm>
            <a:off x="0" y="25234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nvGrpSpPr>
          <p:cNvPr id="253" name="Google Shape;253;p31"/>
          <p:cNvGrpSpPr/>
          <p:nvPr/>
        </p:nvGrpSpPr>
        <p:grpSpPr>
          <a:xfrm>
            <a:off x="1786339" y="1855801"/>
            <a:ext cx="473400" cy="473400"/>
            <a:chOff x="1786339" y="1703401"/>
            <a:chExt cx="473400" cy="473400"/>
          </a:xfrm>
        </p:grpSpPr>
        <p:sp>
          <p:nvSpPr>
            <p:cNvPr id="254" name="Google Shape;254;p31"/>
            <p:cNvSpPr/>
            <p:nvPr/>
          </p:nvSpPr>
          <p:spPr>
            <a:xfrm rot="8100000">
              <a:off x="1855667"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55" name="Google Shape;255;p31"/>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Montserrat"/>
                  <a:ea typeface="Montserrat"/>
                  <a:cs typeface="Montserrat"/>
                  <a:sym typeface="Montserrat"/>
                </a:rPr>
                <a:t>1</a:t>
              </a:r>
              <a:endParaRPr sz="600">
                <a:solidFill>
                  <a:schemeClr val="dk2"/>
                </a:solidFill>
                <a:latin typeface="Montserrat"/>
                <a:ea typeface="Montserrat"/>
                <a:cs typeface="Montserrat"/>
                <a:sym typeface="Montserrat"/>
              </a:endParaRPr>
            </a:p>
          </p:txBody>
        </p:sp>
      </p:grpSp>
      <p:grpSp>
        <p:nvGrpSpPr>
          <p:cNvPr id="256" name="Google Shape;256;p31"/>
          <p:cNvGrpSpPr/>
          <p:nvPr/>
        </p:nvGrpSpPr>
        <p:grpSpPr>
          <a:xfrm>
            <a:off x="3814414" y="1855801"/>
            <a:ext cx="473400" cy="473400"/>
            <a:chOff x="3814414" y="1703401"/>
            <a:chExt cx="473400" cy="473400"/>
          </a:xfrm>
        </p:grpSpPr>
        <p:sp>
          <p:nvSpPr>
            <p:cNvPr id="257" name="Google Shape;257;p31"/>
            <p:cNvSpPr/>
            <p:nvPr/>
          </p:nvSpPr>
          <p:spPr>
            <a:xfrm rot="8100000">
              <a:off x="3883742"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58" name="Google Shape;258;p31"/>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Montserrat"/>
                  <a:ea typeface="Montserrat"/>
                  <a:cs typeface="Montserrat"/>
                  <a:sym typeface="Montserrat"/>
                </a:rPr>
                <a:t>2</a:t>
              </a:r>
              <a:endParaRPr sz="600">
                <a:solidFill>
                  <a:schemeClr val="dk2"/>
                </a:solidFill>
                <a:latin typeface="Montserrat"/>
                <a:ea typeface="Montserrat"/>
                <a:cs typeface="Montserrat"/>
                <a:sym typeface="Montserrat"/>
              </a:endParaRPr>
            </a:p>
          </p:txBody>
        </p:sp>
      </p:grpSp>
      <p:grpSp>
        <p:nvGrpSpPr>
          <p:cNvPr id="259" name="Google Shape;259;p31"/>
          <p:cNvGrpSpPr/>
          <p:nvPr/>
        </p:nvGrpSpPr>
        <p:grpSpPr>
          <a:xfrm>
            <a:off x="5842489" y="1855801"/>
            <a:ext cx="473400" cy="473400"/>
            <a:chOff x="5842489" y="1703401"/>
            <a:chExt cx="473400" cy="473400"/>
          </a:xfrm>
        </p:grpSpPr>
        <p:sp>
          <p:nvSpPr>
            <p:cNvPr id="260" name="Google Shape;260;p31"/>
            <p:cNvSpPr/>
            <p:nvPr/>
          </p:nvSpPr>
          <p:spPr>
            <a:xfrm rot="8100000">
              <a:off x="5911817" y="1772729"/>
              <a:ext cx="334744" cy="334744"/>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61" name="Google Shape;261;p31"/>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Montserrat"/>
                  <a:ea typeface="Montserrat"/>
                  <a:cs typeface="Montserrat"/>
                  <a:sym typeface="Montserrat"/>
                </a:rPr>
                <a:t>3</a:t>
              </a:r>
              <a:endParaRPr sz="600">
                <a:solidFill>
                  <a:schemeClr val="dk2"/>
                </a:solidFill>
                <a:latin typeface="Montserrat"/>
                <a:ea typeface="Montserrat"/>
                <a:cs typeface="Montserrat"/>
                <a:sym typeface="Montserrat"/>
              </a:endParaRPr>
            </a:p>
          </p:txBody>
        </p:sp>
      </p:grpSp>
      <p:grpSp>
        <p:nvGrpSpPr>
          <p:cNvPr id="262" name="Google Shape;262;p31"/>
          <p:cNvGrpSpPr/>
          <p:nvPr/>
        </p:nvGrpSpPr>
        <p:grpSpPr>
          <a:xfrm>
            <a:off x="6880814" y="3728700"/>
            <a:ext cx="473400" cy="473400"/>
            <a:chOff x="6880814" y="3576300"/>
            <a:chExt cx="473400" cy="473400"/>
          </a:xfrm>
        </p:grpSpPr>
        <p:sp>
          <p:nvSpPr>
            <p:cNvPr id="263" name="Google Shape;263;p31"/>
            <p:cNvSpPr/>
            <p:nvPr/>
          </p:nvSpPr>
          <p:spPr>
            <a:xfrm rot="-2700000">
              <a:off x="6950142" y="3645628"/>
              <a:ext cx="334744" cy="334744"/>
            </a:xfrm>
            <a:prstGeom prst="teardrop">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64" name="Google Shape;264;p31"/>
            <p:cNvSpPr/>
            <p:nvPr/>
          </p:nvSpPr>
          <p:spPr>
            <a:xfrm flipH="1">
              <a:off x="705046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Montserrat"/>
                  <a:ea typeface="Montserrat"/>
                  <a:cs typeface="Montserrat"/>
                  <a:sym typeface="Montserrat"/>
                </a:rPr>
                <a:t>?</a:t>
              </a:r>
              <a:endParaRPr sz="600">
                <a:solidFill>
                  <a:schemeClr val="dk2"/>
                </a:solidFill>
                <a:latin typeface="Montserrat"/>
                <a:ea typeface="Montserrat"/>
                <a:cs typeface="Montserrat"/>
                <a:sym typeface="Montserrat"/>
              </a:endParaRPr>
            </a:p>
          </p:txBody>
        </p:sp>
      </p:grpSp>
      <p:grpSp>
        <p:nvGrpSpPr>
          <p:cNvPr id="265" name="Google Shape;265;p31"/>
          <p:cNvGrpSpPr/>
          <p:nvPr/>
        </p:nvGrpSpPr>
        <p:grpSpPr>
          <a:xfrm>
            <a:off x="4852739" y="3728700"/>
            <a:ext cx="473400" cy="473400"/>
            <a:chOff x="4852739" y="3576300"/>
            <a:chExt cx="473400" cy="473400"/>
          </a:xfrm>
        </p:grpSpPr>
        <p:sp>
          <p:nvSpPr>
            <p:cNvPr id="266" name="Google Shape;266;p31"/>
            <p:cNvSpPr/>
            <p:nvPr/>
          </p:nvSpPr>
          <p:spPr>
            <a:xfrm rot="-2700000">
              <a:off x="4922067" y="3645628"/>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67" name="Google Shape;267;p31"/>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Montserrat"/>
                  <a:ea typeface="Montserrat"/>
                  <a:cs typeface="Montserrat"/>
                  <a:sym typeface="Montserrat"/>
                </a:rPr>
                <a:t>3</a:t>
              </a:r>
              <a:endParaRPr sz="600">
                <a:solidFill>
                  <a:schemeClr val="dk2"/>
                </a:solidFill>
                <a:latin typeface="Montserrat"/>
                <a:ea typeface="Montserrat"/>
                <a:cs typeface="Montserrat"/>
                <a:sym typeface="Montserrat"/>
              </a:endParaRPr>
            </a:p>
          </p:txBody>
        </p:sp>
      </p:grpSp>
      <p:grpSp>
        <p:nvGrpSpPr>
          <p:cNvPr id="268" name="Google Shape;268;p31"/>
          <p:cNvGrpSpPr/>
          <p:nvPr/>
        </p:nvGrpSpPr>
        <p:grpSpPr>
          <a:xfrm>
            <a:off x="2824664" y="3728700"/>
            <a:ext cx="473400" cy="473400"/>
            <a:chOff x="2824664" y="3576300"/>
            <a:chExt cx="473400" cy="473400"/>
          </a:xfrm>
        </p:grpSpPr>
        <p:sp>
          <p:nvSpPr>
            <p:cNvPr id="269" name="Google Shape;269;p31"/>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70" name="Google Shape;270;p31"/>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Montserrat"/>
                  <a:ea typeface="Montserrat"/>
                  <a:cs typeface="Montserrat"/>
                  <a:sym typeface="Montserrat"/>
                </a:rPr>
                <a:t>1</a:t>
              </a:r>
              <a:endParaRPr sz="600">
                <a:solidFill>
                  <a:schemeClr val="dk2"/>
                </a:solidFill>
                <a:latin typeface="Montserrat"/>
                <a:ea typeface="Montserrat"/>
                <a:cs typeface="Montserrat"/>
                <a:sym typeface="Montserrat"/>
              </a:endParaRPr>
            </a:p>
          </p:txBody>
        </p:sp>
      </p:grpSp>
      <p:sp>
        <p:nvSpPr>
          <p:cNvPr id="271" name="Google Shape;271;p31"/>
          <p:cNvSpPr txBox="1"/>
          <p:nvPr/>
        </p:nvSpPr>
        <p:spPr>
          <a:xfrm>
            <a:off x="950550" y="1368500"/>
            <a:ext cx="2145000" cy="47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2"/>
                </a:solidFill>
                <a:latin typeface="Montserrat"/>
                <a:ea typeface="Montserrat"/>
                <a:cs typeface="Montserrat"/>
                <a:sym typeface="Montserrat"/>
              </a:rPr>
              <a:t>GS winner rank is not significantly different visually nor by our first permutation test.</a:t>
            </a:r>
            <a:endParaRPr sz="1000">
              <a:solidFill>
                <a:schemeClr val="dk2"/>
              </a:solidFill>
              <a:latin typeface="Montserrat"/>
              <a:ea typeface="Montserrat"/>
              <a:cs typeface="Montserrat"/>
              <a:sym typeface="Montserrat"/>
            </a:endParaRPr>
          </a:p>
        </p:txBody>
      </p:sp>
      <p:sp>
        <p:nvSpPr>
          <p:cNvPr id="272" name="Google Shape;272;p31"/>
          <p:cNvSpPr txBox="1"/>
          <p:nvPr/>
        </p:nvSpPr>
        <p:spPr>
          <a:xfrm>
            <a:off x="3171073" y="1308500"/>
            <a:ext cx="1760100" cy="5334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1000">
                <a:solidFill>
                  <a:schemeClr val="dk2"/>
                </a:solidFill>
                <a:latin typeface="Montserrat"/>
                <a:ea typeface="Montserrat"/>
                <a:cs typeface="Montserrat"/>
                <a:sym typeface="Montserrat"/>
              </a:rPr>
              <a:t>Men seem to have more stronger servers while women seem to have more stronger returners.</a:t>
            </a:r>
            <a:endParaRPr sz="1000">
              <a:solidFill>
                <a:schemeClr val="dk2"/>
              </a:solidFill>
              <a:latin typeface="Montserrat"/>
              <a:ea typeface="Montserrat"/>
              <a:cs typeface="Montserrat"/>
              <a:sym typeface="Montserrat"/>
            </a:endParaRPr>
          </a:p>
        </p:txBody>
      </p:sp>
      <p:sp>
        <p:nvSpPr>
          <p:cNvPr id="273" name="Google Shape;273;p31"/>
          <p:cNvSpPr txBox="1"/>
          <p:nvPr/>
        </p:nvSpPr>
        <p:spPr>
          <a:xfrm>
            <a:off x="5006701" y="1308500"/>
            <a:ext cx="21450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2"/>
                </a:solidFill>
                <a:latin typeface="Montserrat"/>
                <a:ea typeface="Montserrat"/>
                <a:cs typeface="Montserrat"/>
                <a:sym typeface="Montserrat"/>
              </a:rPr>
              <a:t>There has a been a significant shift in the difference in # of unique top 2 players before and after 2005 between the tours.</a:t>
            </a:r>
            <a:endParaRPr sz="1000">
              <a:solidFill>
                <a:schemeClr val="dk2"/>
              </a:solidFill>
              <a:latin typeface="Montserrat"/>
              <a:ea typeface="Montserrat"/>
              <a:cs typeface="Montserrat"/>
              <a:sym typeface="Montserrat"/>
            </a:endParaRPr>
          </a:p>
        </p:txBody>
      </p:sp>
      <p:sp>
        <p:nvSpPr>
          <p:cNvPr id="274" name="Google Shape;274;p31"/>
          <p:cNvSpPr txBox="1"/>
          <p:nvPr/>
        </p:nvSpPr>
        <p:spPr>
          <a:xfrm>
            <a:off x="2063425" y="4216000"/>
            <a:ext cx="19959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2"/>
                </a:solidFill>
                <a:latin typeface="Montserrat"/>
                <a:ea typeface="Montserrat"/>
                <a:cs typeface="Montserrat"/>
                <a:sym typeface="Montserrat"/>
              </a:rPr>
              <a:t>For GS winner rankings, outliers for men are before 2005 while the outliers for women are after 2005.</a:t>
            </a:r>
            <a:endParaRPr sz="1000">
              <a:solidFill>
                <a:schemeClr val="dk2"/>
              </a:solidFill>
              <a:latin typeface="Montserrat"/>
              <a:ea typeface="Montserrat"/>
              <a:cs typeface="Montserrat"/>
              <a:sym typeface="Montserrat"/>
            </a:endParaRPr>
          </a:p>
        </p:txBody>
      </p:sp>
      <p:sp>
        <p:nvSpPr>
          <p:cNvPr id="275" name="Google Shape;275;p31"/>
          <p:cNvSpPr txBox="1"/>
          <p:nvPr/>
        </p:nvSpPr>
        <p:spPr>
          <a:xfrm>
            <a:off x="4269250" y="4216000"/>
            <a:ext cx="1640400" cy="533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2"/>
                </a:solidFill>
                <a:latin typeface="Montserrat"/>
                <a:ea typeface="Montserrat"/>
                <a:cs typeface="Montserrat"/>
                <a:sym typeface="Montserrat"/>
              </a:rPr>
              <a:t>Top women have been less dominant than top men recently, but more dominant before ~2008.</a:t>
            </a:r>
            <a:endParaRPr sz="10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sz="1000">
              <a:solidFill>
                <a:schemeClr val="dk2"/>
              </a:solidFill>
              <a:latin typeface="Montserrat"/>
              <a:ea typeface="Montserrat"/>
              <a:cs typeface="Montserrat"/>
              <a:sym typeface="Montserrat"/>
            </a:endParaRPr>
          </a:p>
        </p:txBody>
      </p:sp>
      <p:sp>
        <p:nvSpPr>
          <p:cNvPr id="276" name="Google Shape;276;p31"/>
          <p:cNvSpPr txBox="1"/>
          <p:nvPr/>
        </p:nvSpPr>
        <p:spPr>
          <a:xfrm>
            <a:off x="6448525" y="4216000"/>
            <a:ext cx="13380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2"/>
                </a:solidFill>
                <a:latin typeface="Montserrat"/>
                <a:ea typeface="Montserrat"/>
                <a:cs typeface="Montserrat"/>
                <a:sym typeface="Montserrat"/>
              </a:rPr>
              <a:t>What can we conclude?</a:t>
            </a:r>
            <a:endParaRPr sz="1000">
              <a:solidFill>
                <a:schemeClr val="dk2"/>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2"/>
          <p:cNvSpPr txBox="1"/>
          <p:nvPr>
            <p:ph type="ctrTitle"/>
          </p:nvPr>
        </p:nvSpPr>
        <p:spPr>
          <a:xfrm>
            <a:off x="685800" y="2897794"/>
            <a:ext cx="4505400" cy="143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br>
              <a:rPr lang="en" sz="9600">
                <a:solidFill>
                  <a:schemeClr val="accent2"/>
                </a:solidFill>
              </a:rPr>
            </a:br>
            <a:r>
              <a:rPr lang="en"/>
              <a:t>Conclusions</a:t>
            </a:r>
            <a:endParaRPr/>
          </a:p>
        </p:txBody>
      </p:sp>
      <p:sp>
        <p:nvSpPr>
          <p:cNvPr id="282" name="Google Shape;282;p32"/>
          <p:cNvSpPr txBox="1"/>
          <p:nvPr>
            <p:ph idx="1" type="subTitle"/>
          </p:nvPr>
        </p:nvSpPr>
        <p:spPr>
          <a:xfrm>
            <a:off x="5827225" y="265250"/>
            <a:ext cx="3168000" cy="20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there are differences, the perception of the WTA’s inconsistency is influenced, in part, by the following:</a:t>
            </a:r>
            <a:endParaRPr b="1"/>
          </a:p>
        </p:txBody>
      </p:sp>
      <p:sp>
        <p:nvSpPr>
          <p:cNvPr id="283" name="Google Shape;283;p32"/>
          <p:cNvSpPr txBox="1"/>
          <p:nvPr/>
        </p:nvSpPr>
        <p:spPr>
          <a:xfrm>
            <a:off x="5873375" y="2358650"/>
            <a:ext cx="3168000" cy="2216400"/>
          </a:xfrm>
          <a:prstGeom prst="rect">
            <a:avLst/>
          </a:prstGeom>
          <a:noFill/>
          <a:ln>
            <a:noFill/>
          </a:ln>
        </p:spPr>
        <p:txBody>
          <a:bodyPr anchorCtr="0" anchor="t" bIns="91425" lIns="91425" spcFirstLastPara="1" rIns="91425" wrap="square" tIns="91425">
            <a:spAutoFit/>
          </a:bodyPr>
          <a:lstStyle/>
          <a:p>
            <a:pPr indent="-254000" lvl="0" marL="228600" rtl="0" algn="l">
              <a:spcBef>
                <a:spcPts val="0"/>
              </a:spcBef>
              <a:spcAft>
                <a:spcPts val="0"/>
              </a:spcAft>
              <a:buClr>
                <a:schemeClr val="accent4"/>
              </a:buClr>
              <a:buSzPts val="2200"/>
              <a:buFont typeface="Montserrat"/>
              <a:buAutoNum type="arabicPeriod"/>
            </a:pPr>
            <a:r>
              <a:rPr b="1" lang="en" sz="2200">
                <a:solidFill>
                  <a:schemeClr val="accent4"/>
                </a:solidFill>
                <a:latin typeface="Montserrat"/>
                <a:ea typeface="Montserrat"/>
                <a:cs typeface="Montserrat"/>
                <a:sym typeface="Montserrat"/>
              </a:rPr>
              <a:t>a bias in tennis towards servers</a:t>
            </a:r>
            <a:endParaRPr b="1" sz="2200">
              <a:solidFill>
                <a:schemeClr val="accent4"/>
              </a:solidFill>
              <a:latin typeface="Montserrat"/>
              <a:ea typeface="Montserrat"/>
              <a:cs typeface="Montserrat"/>
              <a:sym typeface="Montserrat"/>
            </a:endParaRPr>
          </a:p>
          <a:p>
            <a:pPr indent="-254000" lvl="0" marL="228600" rtl="0" algn="l">
              <a:spcBef>
                <a:spcPts val="0"/>
              </a:spcBef>
              <a:spcAft>
                <a:spcPts val="0"/>
              </a:spcAft>
              <a:buClr>
                <a:schemeClr val="accent4"/>
              </a:buClr>
              <a:buSzPts val="2200"/>
              <a:buFont typeface="Montserrat"/>
              <a:buAutoNum type="arabicPeriod"/>
            </a:pPr>
            <a:r>
              <a:rPr b="1" lang="en" sz="2200">
                <a:solidFill>
                  <a:schemeClr val="accent4"/>
                </a:solidFill>
                <a:latin typeface="Montserrat"/>
                <a:ea typeface="Montserrat"/>
                <a:cs typeface="Montserrat"/>
                <a:sym typeface="Montserrat"/>
              </a:rPr>
              <a:t>the</a:t>
            </a:r>
            <a:r>
              <a:rPr lang="en" sz="2200">
                <a:solidFill>
                  <a:schemeClr val="accent4"/>
                </a:solidFill>
                <a:latin typeface="Montserrat"/>
                <a:ea typeface="Montserrat"/>
                <a:cs typeface="Montserrat"/>
                <a:sym typeface="Montserrat"/>
              </a:rPr>
              <a:t> </a:t>
            </a:r>
            <a:r>
              <a:rPr b="1" lang="en" sz="2200">
                <a:solidFill>
                  <a:schemeClr val="accent4"/>
                </a:solidFill>
                <a:latin typeface="Montserrat"/>
                <a:ea typeface="Montserrat"/>
                <a:cs typeface="Montserrat"/>
                <a:sym typeface="Montserrat"/>
              </a:rPr>
              <a:t>recency effect</a:t>
            </a:r>
            <a:endParaRPr b="1" sz="2200">
              <a:solidFill>
                <a:schemeClr val="accent4"/>
              </a:solidFill>
              <a:latin typeface="Montserrat"/>
              <a:ea typeface="Montserrat"/>
              <a:cs typeface="Montserrat"/>
              <a:sym typeface="Montserrat"/>
            </a:endParaRPr>
          </a:p>
          <a:p>
            <a:pPr indent="-254000" lvl="0" marL="228600" rtl="0" algn="l">
              <a:spcBef>
                <a:spcPts val="0"/>
              </a:spcBef>
              <a:spcAft>
                <a:spcPts val="0"/>
              </a:spcAft>
              <a:buClr>
                <a:schemeClr val="accent4"/>
              </a:buClr>
              <a:buSzPts val="2200"/>
              <a:buFont typeface="Montserrat"/>
              <a:buAutoNum type="arabicPeriod"/>
            </a:pPr>
            <a:r>
              <a:rPr b="1" lang="en" sz="2200">
                <a:solidFill>
                  <a:schemeClr val="accent4"/>
                </a:solidFill>
                <a:latin typeface="Montserrat"/>
                <a:ea typeface="Montserrat"/>
                <a:cs typeface="Montserrat"/>
                <a:sym typeface="Montserrat"/>
              </a:rPr>
              <a:t>the current generation of top players</a:t>
            </a:r>
            <a:endParaRPr b="1" sz="2200">
              <a:solidFill>
                <a:schemeClr val="accent4"/>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13"/>
          <p:cNvSpPr txBox="1"/>
          <p:nvPr>
            <p:ph idx="4294967295" type="title"/>
          </p:nvPr>
        </p:nvSpPr>
        <p:spPr>
          <a:xfrm>
            <a:off x="2671800" y="754500"/>
            <a:ext cx="38004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highlight>
                  <a:schemeClr val="dk1"/>
                </a:highlight>
              </a:rPr>
              <a:t>Motivation</a:t>
            </a:r>
            <a:endParaRPr>
              <a:solidFill>
                <a:srgbClr val="FFFFFF"/>
              </a:solidFill>
              <a:highlight>
                <a:schemeClr val="dk1"/>
              </a:highlight>
            </a:endParaRPr>
          </a:p>
        </p:txBody>
      </p:sp>
      <p:grpSp>
        <p:nvGrpSpPr>
          <p:cNvPr id="82" name="Google Shape;82;p13"/>
          <p:cNvGrpSpPr/>
          <p:nvPr/>
        </p:nvGrpSpPr>
        <p:grpSpPr>
          <a:xfrm>
            <a:off x="3593584" y="754423"/>
            <a:ext cx="1956833" cy="1958253"/>
            <a:chOff x="3782700" y="1538288"/>
            <a:chExt cx="1578600" cy="1578600"/>
          </a:xfrm>
        </p:grpSpPr>
        <p:sp>
          <p:nvSpPr>
            <p:cNvPr id="83" name="Google Shape;83;p13"/>
            <p:cNvSpPr/>
            <p:nvPr/>
          </p:nvSpPr>
          <p:spPr>
            <a:xfrm>
              <a:off x="3782700" y="27574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rot="-5400000">
              <a:off x="5001900" y="27574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rot="5400000">
              <a:off x="3782700" y="15382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rot="10800000">
              <a:off x="5001900" y="15382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13"/>
          <p:cNvSpPr txBox="1"/>
          <p:nvPr>
            <p:ph idx="12" type="sldNum"/>
          </p:nvPr>
        </p:nvSpPr>
        <p:spPr>
          <a:xfrm>
            <a:off x="4297650" y="4777483"/>
            <a:ext cx="548700" cy="3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1" name="Shape 91"/>
        <p:cNvGrpSpPr/>
        <p:nvPr/>
      </p:nvGrpSpPr>
      <p:grpSpPr>
        <a:xfrm>
          <a:off x="0" y="0"/>
          <a:ext cx="0" cy="0"/>
          <a:chOff x="0" y="0"/>
          <a:chExt cx="0" cy="0"/>
        </a:xfrm>
      </p:grpSpPr>
      <p:sp>
        <p:nvSpPr>
          <p:cNvPr id="92" name="Google Shape;92;p14"/>
          <p:cNvSpPr txBox="1"/>
          <p:nvPr>
            <p:ph idx="12" type="sldNum"/>
          </p:nvPr>
        </p:nvSpPr>
        <p:spPr>
          <a:xfrm>
            <a:off x="4297650" y="4777483"/>
            <a:ext cx="548700" cy="3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93" name="Google Shape;93;p14"/>
          <p:cNvPicPr preferRelativeResize="0"/>
          <p:nvPr/>
        </p:nvPicPr>
        <p:blipFill>
          <a:blip r:embed="rId3">
            <a:alphaModFix/>
          </a:blip>
          <a:stretch>
            <a:fillRect/>
          </a:stretch>
        </p:blipFill>
        <p:spPr>
          <a:xfrm>
            <a:off x="152400" y="152400"/>
            <a:ext cx="6819900" cy="2600325"/>
          </a:xfrm>
          <a:prstGeom prst="rect">
            <a:avLst/>
          </a:prstGeom>
          <a:noFill/>
          <a:ln>
            <a:noFill/>
          </a:ln>
        </p:spPr>
      </p:pic>
      <p:pic>
        <p:nvPicPr>
          <p:cNvPr id="94" name="Google Shape;94;p14"/>
          <p:cNvPicPr preferRelativeResize="0"/>
          <p:nvPr/>
        </p:nvPicPr>
        <p:blipFill>
          <a:blip r:embed="rId4">
            <a:alphaModFix/>
          </a:blip>
          <a:stretch>
            <a:fillRect/>
          </a:stretch>
        </p:blipFill>
        <p:spPr>
          <a:xfrm>
            <a:off x="152400" y="2905125"/>
            <a:ext cx="7006648" cy="1719958"/>
          </a:xfrm>
          <a:prstGeom prst="rect">
            <a:avLst/>
          </a:prstGeom>
          <a:noFill/>
          <a:ln>
            <a:noFill/>
          </a:ln>
        </p:spPr>
      </p:pic>
      <p:pic>
        <p:nvPicPr>
          <p:cNvPr id="95" name="Google Shape;95;p14"/>
          <p:cNvPicPr preferRelativeResize="0"/>
          <p:nvPr/>
        </p:nvPicPr>
        <p:blipFill>
          <a:blip r:embed="rId5">
            <a:alphaModFix/>
          </a:blip>
          <a:stretch>
            <a:fillRect/>
          </a:stretch>
        </p:blipFill>
        <p:spPr>
          <a:xfrm>
            <a:off x="1685925" y="1770538"/>
            <a:ext cx="5772150" cy="1457325"/>
          </a:xfrm>
          <a:prstGeom prst="rect">
            <a:avLst/>
          </a:prstGeom>
          <a:noFill/>
          <a:ln>
            <a:noFill/>
          </a:ln>
        </p:spPr>
      </p:pic>
      <p:pic>
        <p:nvPicPr>
          <p:cNvPr id="96" name="Google Shape;96;p14"/>
          <p:cNvPicPr preferRelativeResize="0"/>
          <p:nvPr/>
        </p:nvPicPr>
        <p:blipFill>
          <a:blip r:embed="rId6">
            <a:alphaModFix/>
          </a:blip>
          <a:stretch>
            <a:fillRect/>
          </a:stretch>
        </p:blipFill>
        <p:spPr>
          <a:xfrm>
            <a:off x="3938938" y="152400"/>
            <a:ext cx="5133975" cy="1714500"/>
          </a:xfrm>
          <a:prstGeom prst="rect">
            <a:avLst/>
          </a:prstGeom>
          <a:noFill/>
          <a:ln>
            <a:noFill/>
          </a:ln>
        </p:spPr>
      </p:pic>
      <p:pic>
        <p:nvPicPr>
          <p:cNvPr id="97" name="Google Shape;97;p14"/>
          <p:cNvPicPr preferRelativeResize="0"/>
          <p:nvPr/>
        </p:nvPicPr>
        <p:blipFill>
          <a:blip r:embed="rId7">
            <a:alphaModFix/>
          </a:blip>
          <a:stretch>
            <a:fillRect/>
          </a:stretch>
        </p:blipFill>
        <p:spPr>
          <a:xfrm>
            <a:off x="2253025" y="1015843"/>
            <a:ext cx="6819899" cy="38845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ctrTitle"/>
          </p:nvPr>
        </p:nvSpPr>
        <p:spPr>
          <a:xfrm>
            <a:off x="685800" y="2897794"/>
            <a:ext cx="4505400" cy="143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sz="9600">
              <a:solidFill>
                <a:schemeClr val="accent2"/>
              </a:solidFill>
            </a:endParaRPr>
          </a:p>
          <a:p>
            <a:pPr indent="0" lvl="0" marL="0" rtl="0" algn="r">
              <a:spcBef>
                <a:spcPts val="0"/>
              </a:spcBef>
              <a:spcAft>
                <a:spcPts val="0"/>
              </a:spcAft>
              <a:buNone/>
            </a:pPr>
            <a:r>
              <a:rPr lang="en"/>
              <a:t>About the Dataset</a:t>
            </a:r>
            <a:endParaRPr/>
          </a:p>
        </p:txBody>
      </p:sp>
      <p:sp>
        <p:nvSpPr>
          <p:cNvPr id="103" name="Google Shape;103;p15"/>
          <p:cNvSpPr txBox="1"/>
          <p:nvPr>
            <p:ph idx="1" type="subTitle"/>
          </p:nvPr>
        </p:nvSpPr>
        <p:spPr>
          <a:xfrm>
            <a:off x="5709075" y="189550"/>
            <a:ext cx="3435000" cy="4106700"/>
          </a:xfrm>
          <a:prstGeom prst="rect">
            <a:avLst/>
          </a:prstGeom>
        </p:spPr>
        <p:txBody>
          <a:bodyPr anchorCtr="0" anchor="b"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lang="en" u="sng">
                <a:solidFill>
                  <a:schemeClr val="hlink"/>
                </a:solidFill>
                <a:hlinkClick r:id="rId3"/>
              </a:rPr>
              <a:t>On the state of tennis data…</a:t>
            </a:r>
            <a:endParaRPr/>
          </a:p>
          <a:p>
            <a:pPr indent="-368300" lvl="0" marL="457200" rtl="0" algn="l">
              <a:lnSpc>
                <a:spcPct val="115000"/>
              </a:lnSpc>
              <a:spcBef>
                <a:spcPts val="0"/>
              </a:spcBef>
              <a:spcAft>
                <a:spcPts val="0"/>
              </a:spcAft>
              <a:buSzPts val="2200"/>
              <a:buChar char="●"/>
            </a:pPr>
            <a:r>
              <a:rPr lang="en" u="sng">
                <a:solidFill>
                  <a:schemeClr val="hlink"/>
                </a:solidFill>
                <a:hlinkClick r:id="rId4"/>
              </a:rPr>
              <a:t>t</a:t>
            </a:r>
            <a:r>
              <a:rPr lang="en" u="sng">
                <a:solidFill>
                  <a:schemeClr val="hlink"/>
                </a:solidFill>
                <a:hlinkClick r:id="rId5"/>
              </a:rPr>
              <a:t>ennisabstract.com</a:t>
            </a:r>
            <a:endParaRPr/>
          </a:p>
          <a:p>
            <a:pPr indent="-317500" lvl="1" marL="914400" rtl="0" algn="l">
              <a:lnSpc>
                <a:spcPct val="115000"/>
              </a:lnSpc>
              <a:spcBef>
                <a:spcPts val="0"/>
              </a:spcBef>
              <a:spcAft>
                <a:spcPts val="0"/>
              </a:spcAft>
              <a:buSzPts val="1400"/>
              <a:buChar char="○"/>
            </a:pPr>
            <a:r>
              <a:rPr i="1" lang="en" sz="1400"/>
              <a:t>c</a:t>
            </a:r>
            <a:r>
              <a:rPr i="1" lang="en" sz="1400"/>
              <a:t>sv</a:t>
            </a:r>
            <a:r>
              <a:rPr lang="en" sz="1400"/>
              <a:t> for each year</a:t>
            </a:r>
            <a:endParaRPr sz="1400"/>
          </a:p>
          <a:p>
            <a:pPr indent="-368300" lvl="0" marL="457200" rtl="0" algn="l">
              <a:lnSpc>
                <a:spcPct val="115000"/>
              </a:lnSpc>
              <a:spcBef>
                <a:spcPts val="0"/>
              </a:spcBef>
              <a:spcAft>
                <a:spcPts val="0"/>
              </a:spcAft>
              <a:buSzPts val="2200"/>
              <a:buChar char="●"/>
            </a:pPr>
            <a:r>
              <a:rPr lang="en"/>
              <a:t>Downloading</a:t>
            </a:r>
            <a:endParaRPr/>
          </a:p>
          <a:p>
            <a:pPr indent="-317500" lvl="1" marL="914400" rtl="0" algn="l">
              <a:lnSpc>
                <a:spcPct val="115000"/>
              </a:lnSpc>
              <a:spcBef>
                <a:spcPts val="0"/>
              </a:spcBef>
              <a:spcAft>
                <a:spcPts val="0"/>
              </a:spcAft>
              <a:buSzPts val="1400"/>
              <a:buChar char="○"/>
            </a:pPr>
            <a:r>
              <a:rPr lang="en" sz="1400"/>
              <a:t>All data from 1968-2021</a:t>
            </a:r>
            <a:endParaRPr sz="1400"/>
          </a:p>
        </p:txBody>
      </p:sp>
      <p:sp>
        <p:nvSpPr>
          <p:cNvPr id="104" name="Google Shape;104;p15"/>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10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animEffect filter="fade" transition="in">
                                      <p:cBhvr>
                                        <p:cTn dur="1000"/>
                                        <p:tgtEl>
                                          <p:spTgt spid="1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animEffect filter="fade" transition="in">
                                      <p:cBhvr>
                                        <p:cTn dur="1000"/>
                                        <p:tgtEl>
                                          <p:spTgt spid="1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3" st="3"/>
                                            </p:txEl>
                                          </p:spTgt>
                                        </p:tgtEl>
                                        <p:attrNameLst>
                                          <p:attrName>style.visibility</p:attrName>
                                        </p:attrNameLst>
                                      </p:cBhvr>
                                      <p:to>
                                        <p:strVal val="visible"/>
                                      </p:to>
                                    </p:set>
                                    <p:animEffect filter="fade" transition="in">
                                      <p:cBhvr>
                                        <p:cTn dur="1000"/>
                                        <p:tgtEl>
                                          <p:spTgt spid="1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4" st="4"/>
                                            </p:txEl>
                                          </p:spTgt>
                                        </p:tgtEl>
                                        <p:attrNameLst>
                                          <p:attrName>style.visibility</p:attrName>
                                        </p:attrNameLst>
                                      </p:cBhvr>
                                      <p:to>
                                        <p:strVal val="visible"/>
                                      </p:to>
                                    </p:set>
                                    <p:animEffect filter="fade" transition="in">
                                      <p:cBhvr>
                                        <p:cTn dur="1000"/>
                                        <p:tgtEl>
                                          <p:spTgt spid="10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idx="1" type="body"/>
          </p:nvPr>
        </p:nvSpPr>
        <p:spPr>
          <a:xfrm>
            <a:off x="457200" y="4258875"/>
            <a:ext cx="8229600" cy="705300"/>
          </a:xfrm>
          <a:prstGeom prst="rect">
            <a:avLst/>
          </a:prstGeom>
        </p:spPr>
        <p:txBody>
          <a:bodyPr anchorCtr="0" anchor="ctr" bIns="91425" lIns="91425" spcFirstLastPara="1" rIns="91425" wrap="square" tIns="91425">
            <a:noAutofit/>
          </a:bodyPr>
          <a:lstStyle/>
          <a:p>
            <a:pPr indent="0" lvl="0" marL="0" rtl="0" algn="ctr">
              <a:spcBef>
                <a:spcPts val="360"/>
              </a:spcBef>
              <a:spcAft>
                <a:spcPts val="0"/>
              </a:spcAft>
              <a:buNone/>
            </a:pPr>
            <a:r>
              <a:rPr lang="en"/>
              <a:t>Our data collecting process</a:t>
            </a:r>
            <a:endParaRPr/>
          </a:p>
        </p:txBody>
      </p:sp>
      <p:sp>
        <p:nvSpPr>
          <p:cNvPr id="110" name="Google Shape;110;p16"/>
          <p:cNvSpPr txBox="1"/>
          <p:nvPr>
            <p:ph idx="12" type="sldNum"/>
          </p:nvPr>
        </p:nvSpPr>
        <p:spPr>
          <a:xfrm>
            <a:off x="4297650" y="4777483"/>
            <a:ext cx="548700" cy="3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11" name="Google Shape;111;p16"/>
          <p:cNvPicPr preferRelativeResize="0"/>
          <p:nvPr/>
        </p:nvPicPr>
        <p:blipFill>
          <a:blip r:embed="rId3">
            <a:alphaModFix/>
          </a:blip>
          <a:stretch>
            <a:fillRect/>
          </a:stretch>
        </p:blipFill>
        <p:spPr>
          <a:xfrm>
            <a:off x="152400" y="152400"/>
            <a:ext cx="5971376" cy="2641725"/>
          </a:xfrm>
          <a:prstGeom prst="rect">
            <a:avLst/>
          </a:prstGeom>
          <a:noFill/>
          <a:ln>
            <a:noFill/>
          </a:ln>
        </p:spPr>
      </p:pic>
      <p:pic>
        <p:nvPicPr>
          <p:cNvPr id="112" name="Google Shape;112;p16"/>
          <p:cNvPicPr preferRelativeResize="0"/>
          <p:nvPr/>
        </p:nvPicPr>
        <p:blipFill>
          <a:blip r:embed="rId4">
            <a:alphaModFix/>
          </a:blip>
          <a:stretch>
            <a:fillRect/>
          </a:stretch>
        </p:blipFill>
        <p:spPr>
          <a:xfrm>
            <a:off x="2146550" y="1746175"/>
            <a:ext cx="6737625" cy="2140300"/>
          </a:xfrm>
          <a:prstGeom prst="rect">
            <a:avLst/>
          </a:prstGeom>
          <a:noFill/>
          <a:ln cap="flat" cmpd="sng" w="38100">
            <a:solidFill>
              <a:schemeClr val="lt1"/>
            </a:solidFill>
            <a:prstDash val="solid"/>
            <a:round/>
            <a:headEnd len="sm" w="sm" type="none"/>
            <a:tailEnd len="sm" w="sm" type="none"/>
          </a:ln>
          <a:effectLst>
            <a:outerShdw blurRad="57150" rotWithShape="0" algn="bl" dir="198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ctrTitle"/>
          </p:nvPr>
        </p:nvSpPr>
        <p:spPr>
          <a:xfrm>
            <a:off x="685800" y="2897794"/>
            <a:ext cx="4505400" cy="143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sz="9600">
              <a:solidFill>
                <a:schemeClr val="accent2"/>
              </a:solidFill>
            </a:endParaRPr>
          </a:p>
          <a:p>
            <a:pPr indent="0" lvl="0" marL="0" rtl="0" algn="r">
              <a:spcBef>
                <a:spcPts val="0"/>
              </a:spcBef>
              <a:spcAft>
                <a:spcPts val="0"/>
              </a:spcAft>
              <a:buNone/>
            </a:pPr>
            <a:r>
              <a:rPr lang="en"/>
              <a:t>About the Dataset</a:t>
            </a:r>
            <a:endParaRPr/>
          </a:p>
        </p:txBody>
      </p:sp>
      <p:sp>
        <p:nvSpPr>
          <p:cNvPr id="118" name="Google Shape;118;p17"/>
          <p:cNvSpPr txBox="1"/>
          <p:nvPr>
            <p:ph idx="1" type="subTitle"/>
          </p:nvPr>
        </p:nvSpPr>
        <p:spPr>
          <a:xfrm>
            <a:off x="5709075" y="2897800"/>
            <a:ext cx="3435000" cy="1398600"/>
          </a:xfrm>
          <a:prstGeom prst="rect">
            <a:avLst/>
          </a:prstGeom>
        </p:spPr>
        <p:txBody>
          <a:bodyPr anchorCtr="0" anchor="b"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lang="en"/>
              <a:t>Wrangling</a:t>
            </a:r>
            <a:endParaRPr/>
          </a:p>
          <a:p>
            <a:pPr indent="-368300" lvl="0" marL="457200" rtl="0" algn="l">
              <a:lnSpc>
                <a:spcPct val="115000"/>
              </a:lnSpc>
              <a:spcBef>
                <a:spcPts val="0"/>
              </a:spcBef>
              <a:spcAft>
                <a:spcPts val="0"/>
              </a:spcAft>
              <a:buSzPts val="2200"/>
              <a:buChar char="●"/>
            </a:pPr>
            <a:r>
              <a:rPr lang="en"/>
              <a:t>Moderately tidy!</a:t>
            </a:r>
            <a:endParaRPr/>
          </a:p>
          <a:p>
            <a:pPr indent="-317500" lvl="1" marL="914400" rtl="0" algn="l">
              <a:lnSpc>
                <a:spcPct val="115000"/>
              </a:lnSpc>
              <a:spcBef>
                <a:spcPts val="0"/>
              </a:spcBef>
              <a:spcAft>
                <a:spcPts val="0"/>
              </a:spcAft>
              <a:buSzPts val="1400"/>
              <a:buChar char="○"/>
            </a:pPr>
            <a:r>
              <a:rPr lang="en" sz="1400"/>
              <a:t>Still required a lot of time</a:t>
            </a:r>
            <a:endParaRPr sz="1400"/>
          </a:p>
        </p:txBody>
      </p:sp>
      <p:sp>
        <p:nvSpPr>
          <p:cNvPr id="119" name="Google Shape;119;p17"/>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0" st="0"/>
                                            </p:txEl>
                                          </p:spTgt>
                                        </p:tgtEl>
                                        <p:attrNameLst>
                                          <p:attrName>style.visibility</p:attrName>
                                        </p:attrNameLst>
                                      </p:cBhvr>
                                      <p:to>
                                        <p:strVal val="visible"/>
                                      </p:to>
                                    </p:set>
                                    <p:animEffect filter="fade" transition="in">
                                      <p:cBhvr>
                                        <p:cTn dur="1000"/>
                                        <p:tgtEl>
                                          <p:spTgt spid="1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1" st="1"/>
                                            </p:txEl>
                                          </p:spTgt>
                                        </p:tgtEl>
                                        <p:attrNameLst>
                                          <p:attrName>style.visibility</p:attrName>
                                        </p:attrNameLst>
                                      </p:cBhvr>
                                      <p:to>
                                        <p:strVal val="visible"/>
                                      </p:to>
                                    </p:set>
                                    <p:animEffect filter="fade" transition="in">
                                      <p:cBhvr>
                                        <p:cTn dur="1000"/>
                                        <p:tgtEl>
                                          <p:spTgt spid="1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2" st="2"/>
                                            </p:txEl>
                                          </p:spTgt>
                                        </p:tgtEl>
                                        <p:attrNameLst>
                                          <p:attrName>style.visibility</p:attrName>
                                        </p:attrNameLst>
                                      </p:cBhvr>
                                      <p:to>
                                        <p:strVal val="visible"/>
                                      </p:to>
                                    </p:set>
                                    <p:animEffect filter="fade" transition="in">
                                      <p:cBhvr>
                                        <p:cTn dur="1000"/>
                                        <p:tgtEl>
                                          <p:spTgt spid="11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 we measure (in)consistency?</a:t>
            </a:r>
            <a:endParaRPr/>
          </a:p>
        </p:txBody>
      </p:sp>
      <p:sp>
        <p:nvSpPr>
          <p:cNvPr id="125" name="Google Shape;125;p18"/>
          <p:cNvSpPr txBox="1"/>
          <p:nvPr>
            <p:ph idx="1" type="body"/>
          </p:nvPr>
        </p:nvSpPr>
        <p:spPr>
          <a:xfrm>
            <a:off x="691200" y="1393425"/>
            <a:ext cx="2501700" cy="2989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1. Top Player Performance</a:t>
            </a:r>
            <a:endParaRPr b="1"/>
          </a:p>
          <a:p>
            <a:pPr indent="0" lvl="0" marL="0" rtl="0" algn="l">
              <a:spcBef>
                <a:spcPts val="600"/>
              </a:spcBef>
              <a:spcAft>
                <a:spcPts val="0"/>
              </a:spcAft>
              <a:buNone/>
            </a:pPr>
            <a:r>
              <a:rPr lang="en" sz="1600"/>
              <a:t>Exploring </a:t>
            </a:r>
            <a:r>
              <a:rPr b="1" i="1" lang="en" sz="1600"/>
              <a:t>GS winners</a:t>
            </a:r>
            <a:endParaRPr b="1" i="1" sz="1600"/>
          </a:p>
          <a:p>
            <a:pPr indent="0" lvl="0" marL="0" rtl="0" algn="l">
              <a:spcBef>
                <a:spcPts val="600"/>
              </a:spcBef>
              <a:spcAft>
                <a:spcPts val="0"/>
              </a:spcAft>
              <a:buNone/>
            </a:pPr>
            <a:r>
              <a:rPr lang="en" sz="1600" u="sng"/>
              <a:t>Permutation test</a:t>
            </a:r>
            <a:endParaRPr sz="1600" u="sng"/>
          </a:p>
          <a:p>
            <a:pPr indent="0" lvl="0" marL="0" rtl="0" algn="l">
              <a:spcBef>
                <a:spcPts val="600"/>
              </a:spcBef>
              <a:spcAft>
                <a:spcPts val="0"/>
              </a:spcAft>
              <a:buNone/>
            </a:pPr>
            <a:r>
              <a:t/>
            </a:r>
            <a:endParaRPr sz="1600"/>
          </a:p>
        </p:txBody>
      </p:sp>
      <p:sp>
        <p:nvSpPr>
          <p:cNvPr id="126" name="Google Shape;126;p18"/>
          <p:cNvSpPr txBox="1"/>
          <p:nvPr>
            <p:ph idx="2" type="body"/>
          </p:nvPr>
        </p:nvSpPr>
        <p:spPr>
          <a:xfrm>
            <a:off x="3321088" y="1393425"/>
            <a:ext cx="2501700" cy="2989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2. </a:t>
            </a:r>
            <a:r>
              <a:rPr b="1" lang="en"/>
              <a:t>Playing Styles</a:t>
            </a:r>
            <a:endParaRPr b="1"/>
          </a:p>
          <a:p>
            <a:pPr indent="0" lvl="0" marL="0" rtl="0" algn="l">
              <a:spcBef>
                <a:spcPts val="600"/>
              </a:spcBef>
              <a:spcAft>
                <a:spcPts val="0"/>
              </a:spcAft>
              <a:buNone/>
            </a:pPr>
            <a:r>
              <a:rPr lang="en" sz="1600"/>
              <a:t>the most visual element of the game</a:t>
            </a:r>
            <a:endParaRPr sz="1600"/>
          </a:p>
          <a:p>
            <a:pPr indent="0" lvl="0" marL="0" rtl="0" algn="l">
              <a:spcBef>
                <a:spcPts val="600"/>
              </a:spcBef>
              <a:spcAft>
                <a:spcPts val="0"/>
              </a:spcAft>
              <a:buNone/>
            </a:pPr>
            <a:r>
              <a:rPr lang="en" sz="1600"/>
              <a:t>Men’s tennis is more “exciting” or “HQ?”</a:t>
            </a:r>
            <a:endParaRPr sz="1600"/>
          </a:p>
          <a:p>
            <a:pPr indent="0" lvl="0" marL="0" rtl="0" algn="l">
              <a:spcBef>
                <a:spcPts val="600"/>
              </a:spcBef>
              <a:spcAft>
                <a:spcPts val="0"/>
              </a:spcAft>
              <a:buNone/>
            </a:pPr>
            <a:r>
              <a:rPr lang="en" sz="1600" u="sng"/>
              <a:t>Cluster analysis</a:t>
            </a:r>
            <a:endParaRPr b="1"/>
          </a:p>
          <a:p>
            <a:pPr indent="0" lvl="0" marL="0" rtl="0" algn="l">
              <a:spcBef>
                <a:spcPts val="600"/>
              </a:spcBef>
              <a:spcAft>
                <a:spcPts val="0"/>
              </a:spcAft>
              <a:buNone/>
            </a:pPr>
            <a:r>
              <a:t/>
            </a:r>
            <a:endParaRPr/>
          </a:p>
        </p:txBody>
      </p:sp>
      <p:sp>
        <p:nvSpPr>
          <p:cNvPr id="127" name="Google Shape;127;p18"/>
          <p:cNvSpPr txBox="1"/>
          <p:nvPr>
            <p:ph idx="3" type="body"/>
          </p:nvPr>
        </p:nvSpPr>
        <p:spPr>
          <a:xfrm>
            <a:off x="5950975" y="1393425"/>
            <a:ext cx="2501700" cy="2989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3. Rankings</a:t>
            </a:r>
            <a:endParaRPr b="1"/>
          </a:p>
          <a:p>
            <a:pPr indent="0" lvl="0" marL="0" rtl="0" algn="l">
              <a:spcBef>
                <a:spcPts val="600"/>
              </a:spcBef>
              <a:spcAft>
                <a:spcPts val="0"/>
              </a:spcAft>
              <a:buNone/>
            </a:pPr>
            <a:r>
              <a:rPr lang="en" sz="1600" u="sng"/>
              <a:t>gganimate</a:t>
            </a:r>
            <a:r>
              <a:rPr lang="en" sz="1600"/>
              <a:t>: top 5 players over time</a:t>
            </a:r>
            <a:endParaRPr sz="1600"/>
          </a:p>
          <a:p>
            <a:pPr indent="0" lvl="0" marL="0" rtl="0" algn="l">
              <a:spcBef>
                <a:spcPts val="600"/>
              </a:spcBef>
              <a:spcAft>
                <a:spcPts val="0"/>
              </a:spcAft>
              <a:buNone/>
            </a:pPr>
            <a:r>
              <a:rPr lang="en" sz="1600"/>
              <a:t>How dominant are the  top 10 players?</a:t>
            </a:r>
            <a:endParaRPr sz="1600"/>
          </a:p>
          <a:p>
            <a:pPr indent="0" lvl="0" marL="0" rtl="0" algn="l">
              <a:spcBef>
                <a:spcPts val="600"/>
              </a:spcBef>
              <a:spcAft>
                <a:spcPts val="0"/>
              </a:spcAft>
              <a:buNone/>
            </a:pPr>
            <a:r>
              <a:rPr lang="en" sz="1600"/>
              <a:t># of different top 2 players</a:t>
            </a:r>
            <a:endParaRPr sz="1600"/>
          </a:p>
          <a:p>
            <a:pPr indent="0" lvl="0" marL="0" rtl="0" algn="l">
              <a:spcBef>
                <a:spcPts val="600"/>
              </a:spcBef>
              <a:spcAft>
                <a:spcPts val="0"/>
              </a:spcAft>
              <a:buNone/>
            </a:pPr>
            <a:r>
              <a:rPr lang="en" sz="1600" u="sng"/>
              <a:t>Permutation test</a:t>
            </a:r>
            <a:endParaRPr sz="1600" u="sng"/>
          </a:p>
        </p:txBody>
      </p:sp>
      <p:sp>
        <p:nvSpPr>
          <p:cNvPr id="128" name="Google Shape;128;p18"/>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4" name="Google Shape;134;p19"/>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 Rank of </a:t>
            </a:r>
            <a:r>
              <a:rPr lang="en"/>
              <a:t>GS Winners over Time</a:t>
            </a:r>
            <a:endParaRPr/>
          </a:p>
        </p:txBody>
      </p:sp>
      <p:pic>
        <p:nvPicPr>
          <p:cNvPr id="135" name="Google Shape;135;p19"/>
          <p:cNvPicPr preferRelativeResize="0"/>
          <p:nvPr/>
        </p:nvPicPr>
        <p:blipFill rotWithShape="1">
          <a:blip r:embed="rId3">
            <a:alphaModFix/>
          </a:blip>
          <a:srcRect b="0" l="0" r="0" t="5926"/>
          <a:stretch/>
        </p:blipFill>
        <p:spPr>
          <a:xfrm>
            <a:off x="1560300" y="1391050"/>
            <a:ext cx="6023400" cy="3497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sdemona template">
  <a:themeElements>
    <a:clrScheme name="Custom 347">
      <a:dk1>
        <a:srgbClr val="454F5B"/>
      </a:dk1>
      <a:lt1>
        <a:srgbClr val="FFFFFF"/>
      </a:lt1>
      <a:dk2>
        <a:srgbClr val="89929B"/>
      </a:dk2>
      <a:lt2>
        <a:srgbClr val="EFF1F3"/>
      </a:lt2>
      <a:accent1>
        <a:srgbClr val="4ECDC4"/>
      </a:accent1>
      <a:accent2>
        <a:srgbClr val="C7F464"/>
      </a:accent2>
      <a:accent3>
        <a:srgbClr val="454F5B"/>
      </a:accent3>
      <a:accent4>
        <a:srgbClr val="738498"/>
      </a:accent4>
      <a:accent5>
        <a:srgbClr val="A6B5C7"/>
      </a:accent5>
      <a:accent6>
        <a:srgbClr val="D4DAE0"/>
      </a:accent6>
      <a:hlink>
        <a:srgbClr val="454F5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